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5" d="100"/>
          <a:sy n="75" d="100"/>
        </p:scale>
        <p:origin x="118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 AARAV" userId="da0abb94d52cf983" providerId="LiveId" clId="{243B401B-ADE8-4471-A5B6-C56EE41406D2}"/>
    <pc:docChg chg="undo redo custSel modSld">
      <pc:chgData name="ARYAN AARAV" userId="da0abb94d52cf983" providerId="LiveId" clId="{243B401B-ADE8-4471-A5B6-C56EE41406D2}" dt="2023-06-03T09:59:10.563" v="908" actId="20577"/>
      <pc:docMkLst>
        <pc:docMk/>
      </pc:docMkLst>
      <pc:sldChg chg="modSp mod">
        <pc:chgData name="ARYAN AARAV" userId="da0abb94d52cf983" providerId="LiveId" clId="{243B401B-ADE8-4471-A5B6-C56EE41406D2}" dt="2023-06-03T09:52:39.047" v="898" actId="20577"/>
        <pc:sldMkLst>
          <pc:docMk/>
          <pc:sldMk cId="1630123617" sldId="274"/>
        </pc:sldMkLst>
        <pc:spChg chg="mod">
          <ac:chgData name="ARYAN AARAV" userId="da0abb94d52cf983" providerId="LiveId" clId="{243B401B-ADE8-4471-A5B6-C56EE41406D2}" dt="2023-06-03T09:52:39.047" v="898" actId="20577"/>
          <ac:spMkLst>
            <pc:docMk/>
            <pc:sldMk cId="1630123617" sldId="274"/>
            <ac:spMk id="5" creationId="{28684E62-A9F8-4E7A-AB01-78893062A1B4}"/>
          </ac:spMkLst>
        </pc:spChg>
      </pc:sldChg>
      <pc:sldChg chg="modSp mod">
        <pc:chgData name="ARYAN AARAV" userId="da0abb94d52cf983" providerId="LiveId" clId="{243B401B-ADE8-4471-A5B6-C56EE41406D2}" dt="2023-06-03T09:59:10.563" v="908" actId="20577"/>
        <pc:sldMkLst>
          <pc:docMk/>
          <pc:sldMk cId="3410008520" sldId="275"/>
        </pc:sldMkLst>
        <pc:spChg chg="mod">
          <ac:chgData name="ARYAN AARAV" userId="da0abb94d52cf983" providerId="LiveId" clId="{243B401B-ADE8-4471-A5B6-C56EE41406D2}" dt="2023-06-03T09:59:10.563" v="908" actId="20577"/>
          <ac:spMkLst>
            <pc:docMk/>
            <pc:sldMk cId="3410008520" sldId="275"/>
            <ac:spMk id="5" creationId="{28684E62-A9F8-4E7A-AB01-78893062A1B4}"/>
          </ac:spMkLst>
        </pc:spChg>
      </pc:sldChg>
      <pc:sldChg chg="addSp delSp modSp mod">
        <pc:chgData name="ARYAN AARAV" userId="da0abb94d52cf983" providerId="LiveId" clId="{243B401B-ADE8-4471-A5B6-C56EE41406D2}" dt="2023-06-03T09:44:31.977" v="592" actId="14100"/>
        <pc:sldMkLst>
          <pc:docMk/>
          <pc:sldMk cId="2459446073" sldId="289"/>
        </pc:sldMkLst>
        <pc:spChg chg="mod">
          <ac:chgData name="ARYAN AARAV" userId="da0abb94d52cf983" providerId="LiveId" clId="{243B401B-ADE8-4471-A5B6-C56EE41406D2}" dt="2023-06-03T09:44:31.977" v="592" actId="14100"/>
          <ac:spMkLst>
            <pc:docMk/>
            <pc:sldMk cId="2459446073" sldId="289"/>
            <ac:spMk id="5" creationId="{1B07C49E-AFFC-EC46-8930-E4D428F5F943}"/>
          </ac:spMkLst>
        </pc:spChg>
        <pc:picChg chg="add del mod">
          <ac:chgData name="ARYAN AARAV" userId="da0abb94d52cf983" providerId="LiveId" clId="{243B401B-ADE8-4471-A5B6-C56EE41406D2}" dt="2023-06-03T09:43:54.546" v="580" actId="22"/>
          <ac:picMkLst>
            <pc:docMk/>
            <pc:sldMk cId="2459446073" sldId="289"/>
            <ac:picMk id="3" creationId="{296C67AC-ECB6-486D-8AE6-8194A485562E}"/>
          </ac:picMkLst>
        </pc:picChg>
        <pc:picChg chg="add mod">
          <ac:chgData name="ARYAN AARAV" userId="da0abb94d52cf983" providerId="LiveId" clId="{243B401B-ADE8-4471-A5B6-C56EE41406D2}" dt="2023-06-03T09:44:24.561" v="590" actId="14100"/>
          <ac:picMkLst>
            <pc:docMk/>
            <pc:sldMk cId="2459446073" sldId="289"/>
            <ac:picMk id="7" creationId="{3C354BCC-C29C-44B2-8AD3-C53E41C4DCCB}"/>
          </ac:picMkLst>
        </pc:picChg>
      </pc:sldChg>
      <pc:sldChg chg="addSp delSp modSp mod">
        <pc:chgData name="ARYAN AARAV" userId="da0abb94d52cf983" providerId="LiveId" clId="{243B401B-ADE8-4471-A5B6-C56EE41406D2}" dt="2023-06-03T09:25:20.636" v="2" actId="1076"/>
        <pc:sldMkLst>
          <pc:docMk/>
          <pc:sldMk cId="232499080" sldId="319"/>
        </pc:sldMkLst>
        <pc:spChg chg="del">
          <ac:chgData name="ARYAN AARAV" userId="da0abb94d52cf983" providerId="LiveId" clId="{243B401B-ADE8-4471-A5B6-C56EE41406D2}" dt="2023-06-03T09:25:15.431" v="0" actId="22"/>
          <ac:spMkLst>
            <pc:docMk/>
            <pc:sldMk cId="232499080" sldId="319"/>
            <ac:spMk id="5" creationId="{85D9F803-CDBC-C74C-AF1B-2B5937D1C241}"/>
          </ac:spMkLst>
        </pc:spChg>
        <pc:picChg chg="add mod ord">
          <ac:chgData name="ARYAN AARAV" userId="da0abb94d52cf983" providerId="LiveId" clId="{243B401B-ADE8-4471-A5B6-C56EE41406D2}" dt="2023-06-03T09:25:20.636" v="2" actId="1076"/>
          <ac:picMkLst>
            <pc:docMk/>
            <pc:sldMk cId="232499080" sldId="319"/>
            <ac:picMk id="4" creationId="{C5AC3312-8278-4DBE-BA51-7812A95E9FCD}"/>
          </ac:picMkLst>
        </pc:picChg>
      </pc:sldChg>
      <pc:sldChg chg="addSp modSp mod">
        <pc:chgData name="ARYAN AARAV" userId="da0abb94d52cf983" providerId="LiveId" clId="{243B401B-ADE8-4471-A5B6-C56EE41406D2}" dt="2023-06-03T09:49:33.190" v="858" actId="20577"/>
        <pc:sldMkLst>
          <pc:docMk/>
          <pc:sldMk cId="3645034231" sldId="320"/>
        </pc:sldMkLst>
        <pc:spChg chg="mod">
          <ac:chgData name="ARYAN AARAV" userId="da0abb94d52cf983" providerId="LiveId" clId="{243B401B-ADE8-4471-A5B6-C56EE41406D2}" dt="2023-06-03T09:49:33.190" v="858" actId="20577"/>
          <ac:spMkLst>
            <pc:docMk/>
            <pc:sldMk cId="3645034231" sldId="320"/>
            <ac:spMk id="5" creationId="{1B07C49E-AFFC-EC46-8930-E4D428F5F943}"/>
          </ac:spMkLst>
        </pc:spChg>
        <pc:picChg chg="add mod">
          <ac:chgData name="ARYAN AARAV" userId="da0abb94d52cf983" providerId="LiveId" clId="{243B401B-ADE8-4471-A5B6-C56EE41406D2}" dt="2023-06-03T09:46:51.364" v="617" actId="14100"/>
          <ac:picMkLst>
            <pc:docMk/>
            <pc:sldMk cId="3645034231" sldId="320"/>
            <ac:picMk id="3" creationId="{4CC425E5-C84B-41F7-8690-D5A6F93EA38E}"/>
          </ac:picMkLst>
        </pc:picChg>
        <pc:picChg chg="add mod">
          <ac:chgData name="ARYAN AARAV" userId="da0abb94d52cf983" providerId="LiveId" clId="{243B401B-ADE8-4471-A5B6-C56EE41406D2}" dt="2023-06-03T09:47:08.816" v="623" actId="1076"/>
          <ac:picMkLst>
            <pc:docMk/>
            <pc:sldMk cId="3645034231" sldId="320"/>
            <ac:picMk id="7" creationId="{95D0FE08-C357-4A79-91B7-CFC31D119BA0}"/>
          </ac:picMkLst>
        </pc:picChg>
        <pc:picChg chg="add mod">
          <ac:chgData name="ARYAN AARAV" userId="da0abb94d52cf983" providerId="LiveId" clId="{243B401B-ADE8-4471-A5B6-C56EE41406D2}" dt="2023-06-03T09:46:57.459" v="619" actId="14100"/>
          <ac:picMkLst>
            <pc:docMk/>
            <pc:sldMk cId="3645034231" sldId="320"/>
            <ac:picMk id="10" creationId="{82AD0906-4D7F-4B80-B724-FA05F789641C}"/>
          </ac:picMkLst>
        </pc:picChg>
        <pc:picChg chg="add mod">
          <ac:chgData name="ARYAN AARAV" userId="da0abb94d52cf983" providerId="LiveId" clId="{243B401B-ADE8-4471-A5B6-C56EE41406D2}" dt="2023-06-03T09:47:44.747" v="633" actId="14100"/>
          <ac:picMkLst>
            <pc:docMk/>
            <pc:sldMk cId="3645034231" sldId="320"/>
            <ac:picMk id="12" creationId="{9BBBC3AE-EC3F-42CB-9016-25AD76407884}"/>
          </ac:picMkLst>
        </pc:picChg>
      </pc:sldChg>
      <pc:sldChg chg="addSp delSp modSp mod">
        <pc:chgData name="ARYAN AARAV" userId="da0abb94d52cf983" providerId="LiveId" clId="{243B401B-ADE8-4471-A5B6-C56EE41406D2}" dt="2023-06-03T09:28:32.317" v="184" actId="20577"/>
        <pc:sldMkLst>
          <pc:docMk/>
          <pc:sldMk cId="700132931" sldId="322"/>
        </pc:sldMkLst>
        <pc:spChg chg="add del mod">
          <ac:chgData name="ARYAN AARAV" userId="da0abb94d52cf983" providerId="LiveId" clId="{243B401B-ADE8-4471-A5B6-C56EE41406D2}" dt="2023-06-03T09:26:51.332" v="72" actId="22"/>
          <ac:spMkLst>
            <pc:docMk/>
            <pc:sldMk cId="700132931" sldId="322"/>
            <ac:spMk id="5" creationId="{85D9F803-CDBC-C74C-AF1B-2B5937D1C241}"/>
          </ac:spMkLst>
        </pc:spChg>
        <pc:spChg chg="mod">
          <ac:chgData name="ARYAN AARAV" userId="da0abb94d52cf983" providerId="LiveId" clId="{243B401B-ADE8-4471-A5B6-C56EE41406D2}" dt="2023-06-03T09:25:50.897" v="63" actId="20577"/>
          <ac:spMkLst>
            <pc:docMk/>
            <pc:sldMk cId="700132931" sldId="322"/>
            <ac:spMk id="8" creationId="{9456A072-47A6-4424-9ABE-F398119040DD}"/>
          </ac:spMkLst>
        </pc:spChg>
        <pc:spChg chg="add mod">
          <ac:chgData name="ARYAN AARAV" userId="da0abb94d52cf983" providerId="LiveId" clId="{243B401B-ADE8-4471-A5B6-C56EE41406D2}" dt="2023-06-03T09:28:32.317" v="184" actId="20577"/>
          <ac:spMkLst>
            <pc:docMk/>
            <pc:sldMk cId="700132931" sldId="322"/>
            <ac:spMk id="11" creationId="{D0DE9FDF-5E19-4455-964A-A1D06405F29E}"/>
          </ac:spMkLst>
        </pc:spChg>
        <pc:picChg chg="add del mod ord">
          <ac:chgData name="ARYAN AARAV" userId="da0abb94d52cf983" providerId="LiveId" clId="{243B401B-ADE8-4471-A5B6-C56EE41406D2}" dt="2023-06-03T09:27:09.469" v="78" actId="1076"/>
          <ac:picMkLst>
            <pc:docMk/>
            <pc:sldMk cId="700132931" sldId="322"/>
            <ac:picMk id="4" creationId="{356E61E5-12CE-4096-AFC2-1D68CDE79677}"/>
          </ac:picMkLst>
        </pc:picChg>
        <pc:picChg chg="add mod">
          <ac:chgData name="ARYAN AARAV" userId="da0abb94d52cf983" providerId="LiveId" clId="{243B401B-ADE8-4471-A5B6-C56EE41406D2}" dt="2023-06-03T09:27:22.374" v="80" actId="1076"/>
          <ac:picMkLst>
            <pc:docMk/>
            <pc:sldMk cId="700132931" sldId="322"/>
            <ac:picMk id="7" creationId="{84ADB08A-6043-4491-ADC2-1EA88EA7D766}"/>
          </ac:picMkLst>
        </pc:picChg>
        <pc:picChg chg="add mod">
          <ac:chgData name="ARYAN AARAV" userId="da0abb94d52cf983" providerId="LiveId" clId="{243B401B-ADE8-4471-A5B6-C56EE41406D2}" dt="2023-06-03T09:27:37.123" v="83" actId="1076"/>
          <ac:picMkLst>
            <pc:docMk/>
            <pc:sldMk cId="700132931" sldId="322"/>
            <ac:picMk id="10" creationId="{DCE24007-12CC-4A4D-ACFF-EDBD38B00C6B}"/>
          </ac:picMkLst>
        </pc:picChg>
      </pc:sldChg>
      <pc:sldChg chg="addSp delSp modSp mod">
        <pc:chgData name="ARYAN AARAV" userId="da0abb94d52cf983" providerId="LiveId" clId="{243B401B-ADE8-4471-A5B6-C56EE41406D2}" dt="2023-06-03T09:33:31.988" v="333" actId="20577"/>
        <pc:sldMkLst>
          <pc:docMk/>
          <pc:sldMk cId="1866160706" sldId="323"/>
        </pc:sldMkLst>
        <pc:spChg chg="del mod">
          <ac:chgData name="ARYAN AARAV" userId="da0abb94d52cf983" providerId="LiveId" clId="{243B401B-ADE8-4471-A5B6-C56EE41406D2}" dt="2023-06-03T09:32:14.313" v="219" actId="22"/>
          <ac:spMkLst>
            <pc:docMk/>
            <pc:sldMk cId="1866160706" sldId="323"/>
            <ac:spMk id="5" creationId="{85D9F803-CDBC-C74C-AF1B-2B5937D1C241}"/>
          </ac:spMkLst>
        </pc:spChg>
        <pc:spChg chg="mod">
          <ac:chgData name="ARYAN AARAV" userId="da0abb94d52cf983" providerId="LiveId" clId="{243B401B-ADE8-4471-A5B6-C56EE41406D2}" dt="2023-06-03T09:28:58.974" v="214" actId="20577"/>
          <ac:spMkLst>
            <pc:docMk/>
            <pc:sldMk cId="1866160706" sldId="323"/>
            <ac:spMk id="8" creationId="{4EF94599-779E-457E-B57B-6063EBF7A840}"/>
          </ac:spMkLst>
        </pc:spChg>
        <pc:spChg chg="add mod">
          <ac:chgData name="ARYAN AARAV" userId="da0abb94d52cf983" providerId="LiveId" clId="{243B401B-ADE8-4471-A5B6-C56EE41406D2}" dt="2023-06-03T09:33:31.988" v="333" actId="20577"/>
          <ac:spMkLst>
            <pc:docMk/>
            <pc:sldMk cId="1866160706" sldId="323"/>
            <ac:spMk id="9" creationId="{CCEA42AA-04BA-4A54-A385-69DE2A3A9C21}"/>
          </ac:spMkLst>
        </pc:spChg>
        <pc:picChg chg="add mod ord">
          <ac:chgData name="ARYAN AARAV" userId="da0abb94d52cf983" providerId="LiveId" clId="{243B401B-ADE8-4471-A5B6-C56EE41406D2}" dt="2023-06-03T09:32:27.809" v="222" actId="1076"/>
          <ac:picMkLst>
            <pc:docMk/>
            <pc:sldMk cId="1866160706" sldId="323"/>
            <ac:picMk id="4" creationId="{66197948-35D8-404A-A228-064B366E7203}"/>
          </ac:picMkLst>
        </pc:picChg>
        <pc:picChg chg="add mod">
          <ac:chgData name="ARYAN AARAV" userId="da0abb94d52cf983" providerId="LiveId" clId="{243B401B-ADE8-4471-A5B6-C56EE41406D2}" dt="2023-06-03T09:32:37.818" v="224" actId="1076"/>
          <ac:picMkLst>
            <pc:docMk/>
            <pc:sldMk cId="1866160706" sldId="323"/>
            <ac:picMk id="7" creationId="{3BE12B0A-C09B-4B70-966A-4875A34F303C}"/>
          </ac:picMkLst>
        </pc:picChg>
      </pc:sldChg>
      <pc:sldChg chg="addSp delSp modSp mod">
        <pc:chgData name="ARYAN AARAV" userId="da0abb94d52cf983" providerId="LiveId" clId="{243B401B-ADE8-4471-A5B6-C56EE41406D2}" dt="2023-06-03T09:37:39.859" v="574" actId="20577"/>
        <pc:sldMkLst>
          <pc:docMk/>
          <pc:sldMk cId="252359608" sldId="324"/>
        </pc:sldMkLst>
        <pc:spChg chg="del mod">
          <ac:chgData name="ARYAN AARAV" userId="da0abb94d52cf983" providerId="LiveId" clId="{243B401B-ADE8-4471-A5B6-C56EE41406D2}" dt="2023-06-03T09:35:37.307" v="363" actId="22"/>
          <ac:spMkLst>
            <pc:docMk/>
            <pc:sldMk cId="252359608" sldId="324"/>
            <ac:spMk id="5" creationId="{85D9F803-CDBC-C74C-AF1B-2B5937D1C241}"/>
          </ac:spMkLst>
        </pc:spChg>
        <pc:spChg chg="add mod">
          <ac:chgData name="ARYAN AARAV" userId="da0abb94d52cf983" providerId="LiveId" clId="{243B401B-ADE8-4471-A5B6-C56EE41406D2}" dt="2023-06-03T09:37:39.859" v="574" actId="20577"/>
          <ac:spMkLst>
            <pc:docMk/>
            <pc:sldMk cId="252359608" sldId="324"/>
            <ac:spMk id="8" creationId="{D8EDC585-E044-49A4-B847-9B709C63448A}"/>
          </ac:spMkLst>
        </pc:spChg>
        <pc:spChg chg="mod">
          <ac:chgData name="ARYAN AARAV" userId="da0abb94d52cf983" providerId="LiveId" clId="{243B401B-ADE8-4471-A5B6-C56EE41406D2}" dt="2023-06-03T09:33:55.718" v="360" actId="20577"/>
          <ac:spMkLst>
            <pc:docMk/>
            <pc:sldMk cId="252359608" sldId="324"/>
            <ac:spMk id="12" creationId="{4D271BF5-BAA1-4CEB-A575-76A097FABBBA}"/>
          </ac:spMkLst>
        </pc:spChg>
        <pc:picChg chg="add mod ord">
          <ac:chgData name="ARYAN AARAV" userId="da0abb94d52cf983" providerId="LiveId" clId="{243B401B-ADE8-4471-A5B6-C56EE41406D2}" dt="2023-06-03T09:36:44.102" v="372" actId="1076"/>
          <ac:picMkLst>
            <pc:docMk/>
            <pc:sldMk cId="252359608" sldId="324"/>
            <ac:picMk id="4" creationId="{9A097581-1CAB-48AA-B903-F14089571324}"/>
          </ac:picMkLst>
        </pc:picChg>
        <pc:picChg chg="add mod">
          <ac:chgData name="ARYAN AARAV" userId="da0abb94d52cf983" providerId="LiveId" clId="{243B401B-ADE8-4471-A5B6-C56EE41406D2}" dt="2023-06-03T09:36:40.731" v="371" actId="14100"/>
          <ac:picMkLst>
            <pc:docMk/>
            <pc:sldMk cId="252359608" sldId="324"/>
            <ac:picMk id="7" creationId="{A7A3847F-3C98-4FC8-8E17-87472584C1D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0033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601222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756582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yanaarav/aa_repo/blob/master/IBM%20DATA%20SCIENCE%20CAPSTONE%20PROJECT/Data%20Wrangling.ipynb"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yanaarav/aa_repo/blob/master/IBM%20DATA%20SCIENCE%20CAPSTONE%20PROJECT/SQL%20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yanaarav/aa_repo/blob/master/IBM%20DATA%20SCIENCE%20CAPSTONE%20PROJECT/Location%20Analysis%20with%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ryanaarav/aa_repo/blob/master/IBM%20DATA%20SCIENCE%20CAPSTONE%20PROJECT/Dash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hyperlink" Target="https://github.com/aryanaarav/aa_repo/blob/master/IBM%20DATA%20SCIENCE%20CAPSTONE%20PROJECT/ML%20predictions.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aryanaarav/aa_repo/blob/master/IBM%20DATA%20SCIENCE%20CAPSTONE%20PROJECT/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ryanaarav/aa_repo/blob/master/IBM%20DATA%20SCIENCE%20CAPSTONE%20PROJECT/Web%20Scraping%20Dat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ARYAN AARAV</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June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7E2ED9CE-CFC8-45B2-9F1F-F8868BC37CF6}"/>
              </a:ext>
            </a:extLst>
          </p:cNvPr>
          <p:cNvPicPr>
            <a:picLocks noChangeAspect="1"/>
          </p:cNvPicPr>
          <p:nvPr/>
        </p:nvPicPr>
        <p:blipFill>
          <a:blip r:embed="rId3"/>
          <a:stretch>
            <a:fillRect/>
          </a:stretch>
        </p:blipFill>
        <p:spPr>
          <a:xfrm>
            <a:off x="2446337" y="1320852"/>
            <a:ext cx="7134974" cy="4704721"/>
          </a:xfrm>
          <a:prstGeom prst="rect">
            <a:avLst/>
          </a:prstGeom>
        </p:spPr>
      </p:pic>
      <p:sp>
        <p:nvSpPr>
          <p:cNvPr id="6" name="TextBox 5">
            <a:extLst>
              <a:ext uri="{FF2B5EF4-FFF2-40B4-BE49-F238E27FC236}">
                <a16:creationId xmlns:a16="http://schemas.microsoft.com/office/drawing/2014/main" id="{488F24BB-EA26-43AC-9384-3E2EF7CCA2E5}"/>
              </a:ext>
            </a:extLst>
          </p:cNvPr>
          <p:cNvSpPr txBox="1"/>
          <p:nvPr/>
        </p:nvSpPr>
        <p:spPr>
          <a:xfrm>
            <a:off x="2446337" y="6074060"/>
            <a:ext cx="8208580" cy="369332"/>
          </a:xfrm>
          <a:prstGeom prst="rect">
            <a:avLst/>
          </a:prstGeom>
          <a:noFill/>
        </p:spPr>
        <p:txBody>
          <a:bodyPr wrap="square" rtlCol="0">
            <a:spAutoFit/>
          </a:bodyPr>
          <a:lstStyle/>
          <a:p>
            <a:r>
              <a:rPr lang="en-IN" dirty="0">
                <a:hlinkClick r:id="rId4"/>
              </a:rPr>
              <a:t>aa_repo/Data Wrangling.ipynb at master · aryanaarav/aa_repo · GitHub</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6" name="Content Placeholder 5">
            <a:extLst>
              <a:ext uri="{FF2B5EF4-FFF2-40B4-BE49-F238E27FC236}">
                <a16:creationId xmlns:a16="http://schemas.microsoft.com/office/drawing/2014/main" id="{E47D5BCF-8A12-4224-A833-2853C8426427}"/>
              </a:ext>
            </a:extLst>
          </p:cNvPr>
          <p:cNvPicPr>
            <a:picLocks noGrp="1" noChangeAspect="1"/>
          </p:cNvPicPr>
          <p:nvPr>
            <p:ph idx="4294967295"/>
          </p:nvPr>
        </p:nvPicPr>
        <p:blipFill>
          <a:blip r:embed="rId3"/>
          <a:stretch>
            <a:fillRect/>
          </a:stretch>
        </p:blipFill>
        <p:spPr>
          <a:xfrm>
            <a:off x="121828" y="1402364"/>
            <a:ext cx="6644249" cy="1401243"/>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a:extLst>
              <a:ext uri="{FF2B5EF4-FFF2-40B4-BE49-F238E27FC236}">
                <a16:creationId xmlns:a16="http://schemas.microsoft.com/office/drawing/2014/main" id="{D6502CFA-C893-4CF1-9143-DA4D0684B5B0}"/>
              </a:ext>
            </a:extLst>
          </p:cNvPr>
          <p:cNvPicPr>
            <a:picLocks noChangeAspect="1"/>
          </p:cNvPicPr>
          <p:nvPr/>
        </p:nvPicPr>
        <p:blipFill>
          <a:blip r:embed="rId4"/>
          <a:stretch>
            <a:fillRect/>
          </a:stretch>
        </p:blipFill>
        <p:spPr>
          <a:xfrm>
            <a:off x="121827" y="4838226"/>
            <a:ext cx="6644249" cy="1848108"/>
          </a:xfrm>
          <a:prstGeom prst="rect">
            <a:avLst/>
          </a:prstGeom>
        </p:spPr>
      </p:pic>
      <p:pic>
        <p:nvPicPr>
          <p:cNvPr id="10" name="Picture 9">
            <a:extLst>
              <a:ext uri="{FF2B5EF4-FFF2-40B4-BE49-F238E27FC236}">
                <a16:creationId xmlns:a16="http://schemas.microsoft.com/office/drawing/2014/main" id="{887D7253-6BE4-49AE-9A1F-827D63F72B33}"/>
              </a:ext>
            </a:extLst>
          </p:cNvPr>
          <p:cNvPicPr>
            <a:picLocks noChangeAspect="1"/>
          </p:cNvPicPr>
          <p:nvPr/>
        </p:nvPicPr>
        <p:blipFill>
          <a:blip r:embed="rId5"/>
          <a:stretch>
            <a:fillRect/>
          </a:stretch>
        </p:blipFill>
        <p:spPr>
          <a:xfrm>
            <a:off x="121829" y="3122318"/>
            <a:ext cx="6644249" cy="1401243"/>
          </a:xfrm>
          <a:prstGeom prst="rect">
            <a:avLst/>
          </a:prstGeom>
        </p:spPr>
      </p:pic>
      <p:pic>
        <p:nvPicPr>
          <p:cNvPr id="12" name="Picture 11">
            <a:extLst>
              <a:ext uri="{FF2B5EF4-FFF2-40B4-BE49-F238E27FC236}">
                <a16:creationId xmlns:a16="http://schemas.microsoft.com/office/drawing/2014/main" id="{F0163460-2253-4B23-9F45-C3A4A011F0FB}"/>
              </a:ext>
            </a:extLst>
          </p:cNvPr>
          <p:cNvPicPr>
            <a:picLocks noChangeAspect="1"/>
          </p:cNvPicPr>
          <p:nvPr/>
        </p:nvPicPr>
        <p:blipFill>
          <a:blip r:embed="rId6"/>
          <a:stretch>
            <a:fillRect/>
          </a:stretch>
        </p:blipFill>
        <p:spPr>
          <a:xfrm>
            <a:off x="6870250" y="1402363"/>
            <a:ext cx="5199922" cy="1401243"/>
          </a:xfrm>
          <a:prstGeom prst="rect">
            <a:avLst/>
          </a:prstGeom>
        </p:spPr>
      </p:pic>
      <p:pic>
        <p:nvPicPr>
          <p:cNvPr id="14" name="Picture 13">
            <a:extLst>
              <a:ext uri="{FF2B5EF4-FFF2-40B4-BE49-F238E27FC236}">
                <a16:creationId xmlns:a16="http://schemas.microsoft.com/office/drawing/2014/main" id="{6AAC0F6D-D2AA-47A7-9FF1-7210531A62A8}"/>
              </a:ext>
            </a:extLst>
          </p:cNvPr>
          <p:cNvPicPr>
            <a:picLocks noChangeAspect="1"/>
          </p:cNvPicPr>
          <p:nvPr/>
        </p:nvPicPr>
        <p:blipFill>
          <a:blip r:embed="rId7"/>
          <a:stretch>
            <a:fillRect/>
          </a:stretch>
        </p:blipFill>
        <p:spPr>
          <a:xfrm>
            <a:off x="7246171" y="4838226"/>
            <a:ext cx="3696150" cy="1848108"/>
          </a:xfrm>
          <a:prstGeom prst="rect">
            <a:avLst/>
          </a:prstGeom>
        </p:spPr>
      </p:pic>
      <p:pic>
        <p:nvPicPr>
          <p:cNvPr id="16" name="Picture 15">
            <a:extLst>
              <a:ext uri="{FF2B5EF4-FFF2-40B4-BE49-F238E27FC236}">
                <a16:creationId xmlns:a16="http://schemas.microsoft.com/office/drawing/2014/main" id="{F1D5F2C7-3BD8-41AE-BD97-47E19BD2DF54}"/>
              </a:ext>
            </a:extLst>
          </p:cNvPr>
          <p:cNvPicPr>
            <a:picLocks noChangeAspect="1"/>
          </p:cNvPicPr>
          <p:nvPr/>
        </p:nvPicPr>
        <p:blipFill>
          <a:blip r:embed="rId8"/>
          <a:stretch>
            <a:fillRect/>
          </a:stretch>
        </p:blipFill>
        <p:spPr>
          <a:xfrm>
            <a:off x="6870249" y="3010621"/>
            <a:ext cx="5199921" cy="146409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760" y="1330960"/>
            <a:ext cx="11145520" cy="5374640"/>
          </a:xfrm>
          <a:prstGeom prst="rect">
            <a:avLst/>
          </a:prstGeom>
        </p:spPr>
        <p:txBody>
          <a:bodyPr lIns="91440" tIns="45720" rIns="91440" bIns="45720" anchor="t"/>
          <a:lstStyle/>
          <a:p>
            <a:pPr marL="0" indent="0">
              <a:spcBef>
                <a:spcPts val="100"/>
              </a:spcBef>
              <a:buNone/>
            </a:pPr>
            <a:r>
              <a:rPr lang="en-US" sz="1500" b="1" dirty="0"/>
              <a:t>SQL queries performed include:</a:t>
            </a:r>
          </a:p>
          <a:p>
            <a:pPr marL="0" indent="0">
              <a:spcBef>
                <a:spcPts val="100"/>
              </a:spcBef>
              <a:buNone/>
            </a:pPr>
            <a:endParaRPr lang="en-US" sz="1500" b="1" dirty="0"/>
          </a:p>
          <a:p>
            <a:pPr>
              <a:spcBef>
                <a:spcPts val="100"/>
              </a:spcBef>
            </a:pPr>
            <a:r>
              <a:rPr lang="en-US" sz="1500" b="1" dirty="0"/>
              <a:t>Displaying the names of the unique launch sites in the space mission</a:t>
            </a:r>
          </a:p>
          <a:p>
            <a:pPr>
              <a:spcBef>
                <a:spcPts val="100"/>
              </a:spcBef>
            </a:pPr>
            <a:endParaRPr lang="en-US" sz="1500" b="1" dirty="0"/>
          </a:p>
          <a:p>
            <a:pPr>
              <a:spcBef>
                <a:spcPts val="100"/>
              </a:spcBef>
            </a:pPr>
            <a:r>
              <a:rPr lang="en-US" sz="1500" b="1" dirty="0"/>
              <a:t>Displaying 5 records where launch sites begin with the string ‘CCA'</a:t>
            </a:r>
          </a:p>
          <a:p>
            <a:pPr>
              <a:spcBef>
                <a:spcPts val="100"/>
              </a:spcBef>
            </a:pPr>
            <a:endParaRPr lang="en-US" sz="1500" b="1" dirty="0"/>
          </a:p>
          <a:p>
            <a:pPr>
              <a:spcBef>
                <a:spcPts val="100"/>
              </a:spcBef>
            </a:pPr>
            <a:r>
              <a:rPr lang="en-US" sz="1500" b="1" dirty="0"/>
              <a:t>Displaying the total payload mass carried by boosters launched by NASA (CRS)</a:t>
            </a:r>
          </a:p>
          <a:p>
            <a:pPr>
              <a:spcBef>
                <a:spcPts val="100"/>
              </a:spcBef>
            </a:pPr>
            <a:endParaRPr lang="en-US" sz="1500" b="1" dirty="0"/>
          </a:p>
          <a:p>
            <a:pPr>
              <a:spcBef>
                <a:spcPts val="100"/>
              </a:spcBef>
            </a:pPr>
            <a:r>
              <a:rPr lang="en-US" sz="1500" b="1" dirty="0"/>
              <a:t>Displaying average payload mass carried by booster version F9 v1.1</a:t>
            </a:r>
          </a:p>
          <a:p>
            <a:pPr>
              <a:spcBef>
                <a:spcPts val="100"/>
              </a:spcBef>
            </a:pPr>
            <a:endParaRPr lang="en-US" sz="1500" b="1" dirty="0"/>
          </a:p>
          <a:p>
            <a:pPr>
              <a:spcBef>
                <a:spcPts val="100"/>
              </a:spcBef>
            </a:pPr>
            <a:r>
              <a:rPr lang="en-US" sz="1500" b="1" dirty="0"/>
              <a:t> List the date where the successful landing outcome in the ground pad was achieved.</a:t>
            </a:r>
          </a:p>
          <a:p>
            <a:pPr>
              <a:spcBef>
                <a:spcPts val="100"/>
              </a:spcBef>
            </a:pPr>
            <a:endParaRPr lang="en-US" sz="1500" b="1" dirty="0"/>
          </a:p>
          <a:p>
            <a:pPr>
              <a:spcBef>
                <a:spcPts val="100"/>
              </a:spcBef>
            </a:pPr>
            <a:r>
              <a:rPr lang="en-US" sz="1500" b="1" dirty="0"/>
              <a:t> Listing the names of the boosters which have success in  a ground pad and have payload mass greater than 4000 but less than 6000</a:t>
            </a:r>
          </a:p>
          <a:p>
            <a:pPr>
              <a:spcBef>
                <a:spcPts val="100"/>
              </a:spcBef>
            </a:pPr>
            <a:endParaRPr lang="en-US" sz="1500" b="1" dirty="0"/>
          </a:p>
          <a:p>
            <a:pPr>
              <a:spcBef>
                <a:spcPts val="100"/>
              </a:spcBef>
            </a:pPr>
            <a:r>
              <a:rPr lang="en-US" sz="1500" b="1" dirty="0"/>
              <a:t>Listing the total number of successful and failed mission outcomes</a:t>
            </a:r>
          </a:p>
          <a:p>
            <a:pPr>
              <a:spcBef>
                <a:spcPts val="100"/>
              </a:spcBef>
            </a:pPr>
            <a:endParaRPr lang="en-US" sz="1500" b="1" dirty="0"/>
          </a:p>
          <a:p>
            <a:pPr>
              <a:spcBef>
                <a:spcPts val="100"/>
              </a:spcBef>
            </a:pPr>
            <a:r>
              <a:rPr lang="en-US" sz="1500" b="1" dirty="0"/>
              <a:t>Listing the names of the booster_versions which have carried the maximum payload mass</a:t>
            </a:r>
          </a:p>
          <a:p>
            <a:pPr>
              <a:spcBef>
                <a:spcPts val="100"/>
              </a:spcBef>
            </a:pPr>
            <a:endParaRPr lang="en-US" sz="1500" b="1" dirty="0"/>
          </a:p>
          <a:p>
            <a:pPr>
              <a:spcBef>
                <a:spcPts val="100"/>
              </a:spcBef>
            </a:pPr>
            <a:r>
              <a:rPr lang="en-US" sz="1500" b="1" dirty="0"/>
              <a:t>Listing the records which will display the month names, failure landing_outcomes in the drone ship  booster versions, and launch_site for the months in the year 2017</a:t>
            </a:r>
          </a:p>
          <a:p>
            <a:pPr>
              <a:spcBef>
                <a:spcPts val="100"/>
              </a:spcBef>
            </a:pPr>
            <a:endParaRPr lang="en-US" sz="1500" b="1" dirty="0"/>
          </a:p>
          <a:p>
            <a:pPr>
              <a:spcBef>
                <a:spcPts val="100"/>
              </a:spcBef>
            </a:pPr>
            <a:r>
              <a:rPr lang="en-US" sz="1500" b="1" dirty="0"/>
              <a:t>Ranking the count of successful landing outcomes between the date 2010 06 04 and 2017 03 20 in descending order.</a:t>
            </a:r>
          </a:p>
          <a:p>
            <a:pPr marL="0" indent="0">
              <a:spcBef>
                <a:spcPts val="100"/>
              </a:spcBef>
              <a:buNone/>
            </a:pPr>
            <a:endParaRPr lang="en-US" sz="1500" b="1" dirty="0"/>
          </a:p>
          <a:p>
            <a:pPr marL="0" indent="0">
              <a:spcBef>
                <a:spcPts val="100"/>
              </a:spcBef>
              <a:buNone/>
            </a:pPr>
            <a:r>
              <a:rPr lang="en-IN" sz="1500" b="1" dirty="0">
                <a:hlinkClick r:id="rId3"/>
              </a:rPr>
              <a:t>aa_repo/SQL EDA.ipynb at master · aryanaarav/aa_repo · GitHub</a:t>
            </a:r>
            <a:endParaRPr lang="en-US" sz="1500" b="1" dirty="0"/>
          </a:p>
          <a:p>
            <a:pPr marL="0" indent="0">
              <a:spcBef>
                <a:spcPts val="100"/>
              </a:spcBef>
              <a:buNone/>
            </a:pP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760" y="1320800"/>
            <a:ext cx="11877040" cy="5364480"/>
          </a:xfrm>
          <a:prstGeom prst="rect">
            <a:avLst/>
          </a:prstGeom>
        </p:spPr>
        <p:txBody>
          <a:bodyPr>
            <a:normAutofit/>
          </a:bodyPr>
          <a:lstStyle/>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A3F6904B-D743-4702-AD68-78008D3EDA17}"/>
              </a:ext>
            </a:extLst>
          </p:cNvPr>
          <p:cNvPicPr>
            <a:picLocks noChangeAspect="1"/>
          </p:cNvPicPr>
          <p:nvPr/>
        </p:nvPicPr>
        <p:blipFill>
          <a:blip r:embed="rId3"/>
          <a:stretch>
            <a:fillRect/>
          </a:stretch>
        </p:blipFill>
        <p:spPr>
          <a:xfrm>
            <a:off x="2194560" y="1320800"/>
            <a:ext cx="7432071" cy="3632775"/>
          </a:xfrm>
          <a:prstGeom prst="rect">
            <a:avLst/>
          </a:prstGeom>
        </p:spPr>
      </p:pic>
      <p:sp>
        <p:nvSpPr>
          <p:cNvPr id="7" name="TextBox 6">
            <a:extLst>
              <a:ext uri="{FF2B5EF4-FFF2-40B4-BE49-F238E27FC236}">
                <a16:creationId xmlns:a16="http://schemas.microsoft.com/office/drawing/2014/main" id="{DF9E6C08-8238-41FD-A539-89E3904104CC}"/>
              </a:ext>
            </a:extLst>
          </p:cNvPr>
          <p:cNvSpPr txBox="1"/>
          <p:nvPr/>
        </p:nvSpPr>
        <p:spPr>
          <a:xfrm>
            <a:off x="1788160" y="5122993"/>
            <a:ext cx="8087360" cy="1477328"/>
          </a:xfrm>
          <a:prstGeom prst="rect">
            <a:avLst/>
          </a:prstGeom>
          <a:noFill/>
        </p:spPr>
        <p:txBody>
          <a:bodyPr wrap="square" rtlCol="0">
            <a:spAutoFit/>
          </a:bodyPr>
          <a:lstStyle/>
          <a:p>
            <a:r>
              <a:rPr lang="en-US" dirty="0"/>
              <a:t>Map markers have been added to the map with the aim of finding an optimal location for building a launch site.</a:t>
            </a:r>
          </a:p>
          <a:p>
            <a:endParaRPr lang="en-US" dirty="0"/>
          </a:p>
          <a:p>
            <a:r>
              <a:rPr lang="en-IN" dirty="0">
                <a:hlinkClick r:id="rId4"/>
              </a:rPr>
              <a:t>aa_repo/Location Analysis with Folium.ipynb at master · aryanaarav/aa_repo · GitHub</a:t>
            </a:r>
            <a:endParaRPr lang="en-IN"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6650" y="1968012"/>
            <a:ext cx="9745589" cy="435133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IN" sz="2200" dirty="0">
              <a:solidFill>
                <a:schemeClr val="accent3">
                  <a:lumMod val="25000"/>
                </a:schemeClr>
              </a:solidFill>
              <a:latin typeface="Abadi" panose="020B0604020104020204" pitchFamily="34" charset="0"/>
            </a:endParaRPr>
          </a:p>
          <a:p>
            <a:pPr marL="0" indent="0">
              <a:buNone/>
            </a:pPr>
            <a:r>
              <a:rPr lang="en-IN" dirty="0">
                <a:hlinkClick r:id="rId3"/>
              </a:rPr>
              <a:t>aa_repo/Dashapp.py at master · aryanaarav/aa_repo · GitHub</a:t>
            </a:r>
            <a:endParaRPr lang="en-IN"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a:extLst>
              <a:ext uri="{FF2B5EF4-FFF2-40B4-BE49-F238E27FC236}">
                <a16:creationId xmlns:a16="http://schemas.microsoft.com/office/drawing/2014/main" id="{89C5ABF5-3186-4878-A4CE-A1C58B04BC51}"/>
              </a:ext>
            </a:extLst>
          </p:cNvPr>
          <p:cNvPicPr>
            <a:picLocks noChangeAspect="1"/>
          </p:cNvPicPr>
          <p:nvPr/>
        </p:nvPicPr>
        <p:blipFill>
          <a:blip r:embed="rId4"/>
          <a:stretch>
            <a:fillRect/>
          </a:stretch>
        </p:blipFill>
        <p:spPr>
          <a:xfrm>
            <a:off x="1625601" y="1328425"/>
            <a:ext cx="9245599" cy="4309743"/>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10687962" cy="5151913"/>
          </a:xfrm>
          <a:prstGeom prst="rect">
            <a:avLst/>
          </a:prstGeom>
        </p:spPr>
        <p:txBody>
          <a:bodyPr>
            <a:normAutofit/>
          </a:bodyPr>
          <a:lstStyle/>
          <a:p>
            <a:r>
              <a:rPr lang="en-US" sz="2600" dirty="0"/>
              <a:t>The SVM, KNN, and Logistic Regression model achieved the highest accuracy at 83.33%, while the SVM performed best in terms of Area Under the Curve at 0.958</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C3BDEDB9-6C86-4313-A6D4-D061FB481AA8}"/>
              </a:ext>
            </a:extLst>
          </p:cNvPr>
          <p:cNvPicPr>
            <a:picLocks noChangeAspect="1"/>
          </p:cNvPicPr>
          <p:nvPr/>
        </p:nvPicPr>
        <p:blipFill>
          <a:blip r:embed="rId4"/>
          <a:stretch>
            <a:fillRect/>
          </a:stretch>
        </p:blipFill>
        <p:spPr>
          <a:xfrm>
            <a:off x="522466" y="2411509"/>
            <a:ext cx="5671432" cy="3814883"/>
          </a:xfrm>
          <a:prstGeom prst="rect">
            <a:avLst/>
          </a:prstGeom>
        </p:spPr>
      </p:pic>
      <p:pic>
        <p:nvPicPr>
          <p:cNvPr id="8" name="Picture 7">
            <a:extLst>
              <a:ext uri="{FF2B5EF4-FFF2-40B4-BE49-F238E27FC236}">
                <a16:creationId xmlns:a16="http://schemas.microsoft.com/office/drawing/2014/main" id="{A3D2BC27-1F2B-4A63-90E4-A5C55F5E59CE}"/>
              </a:ext>
            </a:extLst>
          </p:cNvPr>
          <p:cNvPicPr>
            <a:picLocks noChangeAspect="1"/>
          </p:cNvPicPr>
          <p:nvPr/>
        </p:nvPicPr>
        <p:blipFill>
          <a:blip r:embed="rId5"/>
          <a:stretch>
            <a:fillRect/>
          </a:stretch>
        </p:blipFill>
        <p:spPr>
          <a:xfrm>
            <a:off x="6594173" y="2256388"/>
            <a:ext cx="2120599" cy="1841239"/>
          </a:xfrm>
          <a:prstGeom prst="rect">
            <a:avLst/>
          </a:prstGeom>
        </p:spPr>
      </p:pic>
      <p:pic>
        <p:nvPicPr>
          <p:cNvPr id="10" name="Picture 9">
            <a:extLst>
              <a:ext uri="{FF2B5EF4-FFF2-40B4-BE49-F238E27FC236}">
                <a16:creationId xmlns:a16="http://schemas.microsoft.com/office/drawing/2014/main" id="{0D6DFD21-6D45-4E31-97C9-02E5BA7925DB}"/>
              </a:ext>
            </a:extLst>
          </p:cNvPr>
          <p:cNvPicPr>
            <a:picLocks noChangeAspect="1"/>
          </p:cNvPicPr>
          <p:nvPr/>
        </p:nvPicPr>
        <p:blipFill>
          <a:blip r:embed="rId6"/>
          <a:stretch>
            <a:fillRect/>
          </a:stretch>
        </p:blipFill>
        <p:spPr>
          <a:xfrm>
            <a:off x="8833818" y="2243081"/>
            <a:ext cx="2138522" cy="1841239"/>
          </a:xfrm>
          <a:prstGeom prst="rect">
            <a:avLst/>
          </a:prstGeom>
        </p:spPr>
      </p:pic>
      <p:pic>
        <p:nvPicPr>
          <p:cNvPr id="12" name="Picture 11">
            <a:extLst>
              <a:ext uri="{FF2B5EF4-FFF2-40B4-BE49-F238E27FC236}">
                <a16:creationId xmlns:a16="http://schemas.microsoft.com/office/drawing/2014/main" id="{556454D7-F24D-4410-93E2-B18B2F67F37A}"/>
              </a:ext>
            </a:extLst>
          </p:cNvPr>
          <p:cNvPicPr>
            <a:picLocks noChangeAspect="1"/>
          </p:cNvPicPr>
          <p:nvPr/>
        </p:nvPicPr>
        <p:blipFill>
          <a:blip r:embed="rId7"/>
          <a:stretch>
            <a:fillRect/>
          </a:stretch>
        </p:blipFill>
        <p:spPr>
          <a:xfrm>
            <a:off x="6594174" y="4261142"/>
            <a:ext cx="2138522" cy="1886931"/>
          </a:xfrm>
          <a:prstGeom prst="rect">
            <a:avLst/>
          </a:prstGeom>
        </p:spPr>
      </p:pic>
      <p:pic>
        <p:nvPicPr>
          <p:cNvPr id="14" name="Picture 13">
            <a:extLst>
              <a:ext uri="{FF2B5EF4-FFF2-40B4-BE49-F238E27FC236}">
                <a16:creationId xmlns:a16="http://schemas.microsoft.com/office/drawing/2014/main" id="{2ADD2D6C-A26A-4176-997B-CD7AAB254C04}"/>
              </a:ext>
            </a:extLst>
          </p:cNvPr>
          <p:cNvPicPr>
            <a:picLocks noChangeAspect="1"/>
          </p:cNvPicPr>
          <p:nvPr/>
        </p:nvPicPr>
        <p:blipFill>
          <a:blip r:embed="rId8"/>
          <a:stretch>
            <a:fillRect/>
          </a:stretch>
        </p:blipFill>
        <p:spPr>
          <a:xfrm>
            <a:off x="8833819" y="4254254"/>
            <a:ext cx="2138522" cy="1893819"/>
          </a:xfrm>
          <a:prstGeom prst="rect">
            <a:avLst/>
          </a:prstGeom>
        </p:spPr>
      </p:pic>
      <p:sp>
        <p:nvSpPr>
          <p:cNvPr id="15" name="TextBox 14">
            <a:extLst>
              <a:ext uri="{FF2B5EF4-FFF2-40B4-BE49-F238E27FC236}">
                <a16:creationId xmlns:a16="http://schemas.microsoft.com/office/drawing/2014/main" id="{F36B7664-EDA1-4803-9230-2E089526A318}"/>
              </a:ext>
            </a:extLst>
          </p:cNvPr>
          <p:cNvSpPr txBox="1"/>
          <p:nvPr/>
        </p:nvSpPr>
        <p:spPr>
          <a:xfrm>
            <a:off x="1524000" y="6226392"/>
            <a:ext cx="8971280" cy="369332"/>
          </a:xfrm>
          <a:prstGeom prst="rect">
            <a:avLst/>
          </a:prstGeom>
          <a:noFill/>
        </p:spPr>
        <p:txBody>
          <a:bodyPr wrap="square" rtlCol="0">
            <a:spAutoFit/>
          </a:bodyPr>
          <a:lstStyle/>
          <a:p>
            <a:r>
              <a:rPr lang="en-IN" dirty="0">
                <a:hlinkClick r:id="rId9"/>
              </a:rPr>
              <a:t>aa_repo/ML </a:t>
            </a:r>
            <a:r>
              <a:rPr lang="en-IN" dirty="0" err="1">
                <a:hlinkClick r:id="rId9"/>
              </a:rPr>
              <a:t>predictions.ipynb</a:t>
            </a:r>
            <a:r>
              <a:rPr lang="en-IN" dirty="0">
                <a:hlinkClick r:id="rId9"/>
              </a:rPr>
              <a:t> at master · aryanaarav/aa_repo · GitHub</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648315" cy="382130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8000" dirty="0"/>
              <a:t>The SVM, KNN, and Logistic Regression models are the best in terms of prediction accuracy for this dataset.</a:t>
            </a:r>
          </a:p>
          <a:p>
            <a:pPr lvl="1"/>
            <a:endParaRPr lang="en-US" sz="8000" dirty="0"/>
          </a:p>
          <a:p>
            <a:pPr lvl="1"/>
            <a:r>
              <a:rPr lang="en-US" sz="8000" dirty="0"/>
              <a:t>Low-weighted payloads perform better than heavier payloads.</a:t>
            </a:r>
          </a:p>
          <a:p>
            <a:pPr lvl="1"/>
            <a:endParaRPr lang="en-US" sz="8000" dirty="0"/>
          </a:p>
          <a:p>
            <a:pPr lvl="1"/>
            <a:r>
              <a:rPr lang="en-US" sz="8000" dirty="0"/>
              <a:t>The success rates for SpaceX launches are directly proportional time in years they will eventually perfect the launches.</a:t>
            </a:r>
          </a:p>
          <a:p>
            <a:pPr lvl="1"/>
            <a:endParaRPr lang="en-US" sz="8000" dirty="0"/>
          </a:p>
          <a:p>
            <a:pPr lvl="1"/>
            <a:r>
              <a:rPr lang="en-US" sz="8000" dirty="0"/>
              <a:t>KSC LC 39A had the most successful launches from all the sites.</a:t>
            </a:r>
          </a:p>
          <a:p>
            <a:pPr lvl="1"/>
            <a:endParaRPr lang="en-US" sz="8000" dirty="0"/>
          </a:p>
          <a:p>
            <a:pPr lvl="1"/>
            <a:r>
              <a:rPr lang="en-US" sz="8000" dirty="0"/>
              <a:t>Orbit GEO, HEO, SSO, ES L1 has the best Success Rate.</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833879"/>
            <a:ext cx="10758067" cy="4191693"/>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Launches from the site of CCAFS SLC 40 are significantly higher than launches form other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902B3D7-D996-40C4-BFD2-3C23AD225831}"/>
              </a:ext>
            </a:extLst>
          </p:cNvPr>
          <p:cNvPicPr>
            <a:picLocks noChangeAspect="1"/>
          </p:cNvPicPr>
          <p:nvPr/>
        </p:nvPicPr>
        <p:blipFill>
          <a:blip r:embed="rId3"/>
          <a:stretch>
            <a:fillRect/>
          </a:stretch>
        </p:blipFill>
        <p:spPr>
          <a:xfrm>
            <a:off x="864972" y="1381483"/>
            <a:ext cx="10758067" cy="204751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91920"/>
            <a:ext cx="10687961" cy="4489425"/>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majority of </a:t>
            </a:r>
            <a:r>
              <a:rPr lang="en-US" sz="2200" dirty="0" err="1">
                <a:solidFill>
                  <a:schemeClr val="accent3">
                    <a:lumMod val="25000"/>
                  </a:schemeClr>
                </a:solidFill>
                <a:latin typeface="Abadi" panose="020B0604020104020204" pitchFamily="34" charset="0"/>
              </a:rPr>
              <a:t>IPay</a:t>
            </a:r>
            <a:r>
              <a:rPr lang="en-US" sz="2200" dirty="0">
                <a:solidFill>
                  <a:schemeClr val="accent3">
                    <a:lumMod val="25000"/>
                  </a:schemeClr>
                </a:solidFill>
                <a:latin typeface="Abadi" panose="020B0604020104020204" pitchFamily="34" charset="0"/>
              </a:rPr>
              <a:t> Loads with lower Mass have been launched from CCAFS SLC 40.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0A0F07F-DFAB-4709-B4F7-AFC7073FB7F9}"/>
              </a:ext>
            </a:extLst>
          </p:cNvPr>
          <p:cNvPicPr>
            <a:picLocks noChangeAspect="1"/>
          </p:cNvPicPr>
          <p:nvPr/>
        </p:nvPicPr>
        <p:blipFill>
          <a:blip r:embed="rId3"/>
          <a:stretch>
            <a:fillRect/>
          </a:stretch>
        </p:blipFill>
        <p:spPr>
          <a:xfrm>
            <a:off x="752019" y="1391920"/>
            <a:ext cx="10687962" cy="203708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91233"/>
            <a:ext cx="10687961" cy="503597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orbit type of ES-L1, GEO, HEO, and SSO are among the highest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03D21ED-09B8-4B2A-A3E2-55EA74A7C059}"/>
              </a:ext>
            </a:extLst>
          </p:cNvPr>
          <p:cNvPicPr>
            <a:picLocks noChangeAspect="1"/>
          </p:cNvPicPr>
          <p:nvPr/>
        </p:nvPicPr>
        <p:blipFill>
          <a:blip r:embed="rId3"/>
          <a:stretch>
            <a:fillRect/>
          </a:stretch>
        </p:blipFill>
        <p:spPr>
          <a:xfrm>
            <a:off x="729371" y="1774989"/>
            <a:ext cx="10651980" cy="22890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00480"/>
            <a:ext cx="10687961" cy="5018870"/>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trend can be seen of shifting to VLEO launches in the recent years.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69E76FA-6737-4BA6-B026-B4280549B258}"/>
              </a:ext>
            </a:extLst>
          </p:cNvPr>
          <p:cNvPicPr>
            <a:picLocks noChangeAspect="1"/>
          </p:cNvPicPr>
          <p:nvPr/>
        </p:nvPicPr>
        <p:blipFill>
          <a:blip r:embed="rId3"/>
          <a:stretch>
            <a:fillRect/>
          </a:stretch>
        </p:blipFill>
        <p:spPr>
          <a:xfrm>
            <a:off x="770011" y="1300480"/>
            <a:ext cx="10687961" cy="238569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81760"/>
            <a:ext cx="10687961" cy="4937590"/>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is strong correlation between ISS and Payload at the range around 2000, as well as GTO and the range of 4000-8000.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96CA08D-82EF-415F-9431-6112338B8EE1}"/>
              </a:ext>
            </a:extLst>
          </p:cNvPr>
          <p:cNvPicPr>
            <a:picLocks noChangeAspect="1"/>
          </p:cNvPicPr>
          <p:nvPr/>
        </p:nvPicPr>
        <p:blipFill>
          <a:blip r:embed="rId3"/>
          <a:stretch>
            <a:fillRect/>
          </a:stretch>
        </p:blipFill>
        <p:spPr>
          <a:xfrm>
            <a:off x="770011" y="1450993"/>
            <a:ext cx="10651979" cy="207452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71600"/>
            <a:ext cx="10687961" cy="5055611"/>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launch success rate has increased significantly since 2013 and has been established since 2019, potentially due to advancements in technology and lessons learned.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F3F7C4D-60A7-47E1-BC55-D17D98E81E25}"/>
              </a:ext>
            </a:extLst>
          </p:cNvPr>
          <p:cNvPicPr>
            <a:picLocks noChangeAspect="1"/>
          </p:cNvPicPr>
          <p:nvPr/>
        </p:nvPicPr>
        <p:blipFill>
          <a:blip r:embed="rId3"/>
          <a:stretch>
            <a:fillRect/>
          </a:stretch>
        </p:blipFill>
        <p:spPr>
          <a:xfrm>
            <a:off x="2711334" y="1371600"/>
            <a:ext cx="5721466" cy="372139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156D6E69-7109-495F-9BF0-3F35F3EF0FDA}"/>
              </a:ext>
            </a:extLst>
          </p:cNvPr>
          <p:cNvPicPr>
            <a:picLocks noGrp="1" noChangeAspect="1"/>
          </p:cNvPicPr>
          <p:nvPr>
            <p:ph idx="4294967295"/>
          </p:nvPr>
        </p:nvPicPr>
        <p:blipFill>
          <a:blip r:embed="rId3"/>
          <a:stretch>
            <a:fillRect/>
          </a:stretch>
        </p:blipFill>
        <p:spPr>
          <a:xfrm>
            <a:off x="3232736" y="1363345"/>
            <a:ext cx="5590150" cy="3497935"/>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FAE68AFB-A190-4C80-8952-53F9A924BEF1}"/>
              </a:ext>
            </a:extLst>
          </p:cNvPr>
          <p:cNvPicPr>
            <a:picLocks noGrp="1" noChangeAspect="1"/>
          </p:cNvPicPr>
          <p:nvPr>
            <p:ph idx="4294967295"/>
          </p:nvPr>
        </p:nvPicPr>
        <p:blipFill>
          <a:blip r:embed="rId3"/>
          <a:stretch>
            <a:fillRect/>
          </a:stretch>
        </p:blipFill>
        <p:spPr>
          <a:xfrm>
            <a:off x="587130" y="1423987"/>
            <a:ext cx="11259430" cy="3579495"/>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B365F67B-87F8-415D-9132-93924ACA65C6}"/>
              </a:ext>
            </a:extLst>
          </p:cNvPr>
          <p:cNvPicPr>
            <a:picLocks noGrp="1" noChangeAspect="1"/>
          </p:cNvPicPr>
          <p:nvPr>
            <p:ph idx="4294967295"/>
          </p:nvPr>
        </p:nvPicPr>
        <p:blipFill>
          <a:blip r:embed="rId3"/>
          <a:stretch>
            <a:fillRect/>
          </a:stretch>
        </p:blipFill>
        <p:spPr>
          <a:xfrm>
            <a:off x="264160" y="2157617"/>
            <a:ext cx="11775440" cy="2312783"/>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1000DF1E-B138-49D5-9644-751FEBC9F615}"/>
              </a:ext>
            </a:extLst>
          </p:cNvPr>
          <p:cNvPicPr>
            <a:picLocks noGrp="1" noChangeAspect="1"/>
          </p:cNvPicPr>
          <p:nvPr>
            <p:ph idx="4294967295"/>
          </p:nvPr>
        </p:nvPicPr>
        <p:blipFill>
          <a:blip r:embed="rId3"/>
          <a:stretch>
            <a:fillRect/>
          </a:stretch>
        </p:blipFill>
        <p:spPr>
          <a:xfrm>
            <a:off x="1223205" y="2670174"/>
            <a:ext cx="9745589" cy="2492375"/>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CF1A02FC-EC45-46BB-A7B1-5BB0FC3217EF}"/>
              </a:ext>
            </a:extLst>
          </p:cNvPr>
          <p:cNvPicPr>
            <a:picLocks noGrp="1" noChangeAspect="1"/>
          </p:cNvPicPr>
          <p:nvPr>
            <p:ph idx="4294967295"/>
          </p:nvPr>
        </p:nvPicPr>
        <p:blipFill>
          <a:blip r:embed="rId3"/>
          <a:stretch>
            <a:fillRect/>
          </a:stretch>
        </p:blipFill>
        <p:spPr>
          <a:xfrm>
            <a:off x="1223205" y="2512603"/>
            <a:ext cx="9745589" cy="2472055"/>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E8F00527-7674-4ACA-A1D9-538B0FB99C8B}"/>
              </a:ext>
            </a:extLst>
          </p:cNvPr>
          <p:cNvPicPr>
            <a:picLocks noGrp="1" noChangeAspect="1"/>
          </p:cNvPicPr>
          <p:nvPr>
            <p:ph idx="4294967295"/>
          </p:nvPr>
        </p:nvPicPr>
        <p:blipFill>
          <a:blip r:embed="rId3"/>
          <a:stretch>
            <a:fillRect/>
          </a:stretch>
        </p:blipFill>
        <p:spPr>
          <a:xfrm>
            <a:off x="91440" y="1825625"/>
            <a:ext cx="11816080" cy="3670935"/>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24304"/>
            <a:ext cx="10812683" cy="4701269"/>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a:lnSpc>
                <a:spcPct val="100000"/>
              </a:lnSpc>
              <a:spcBef>
                <a:spcPts val="1400"/>
              </a:spcBef>
            </a:pPr>
            <a:r>
              <a:rPr lang="en-US" sz="1800" dirty="0">
                <a:solidFill>
                  <a:schemeClr val="accent3">
                    <a:lumMod val="25000"/>
                  </a:schemeClr>
                </a:solidFill>
                <a:latin typeface="Abadi" panose="020B0604020104020204" pitchFamily="34" charset="0"/>
              </a:rPr>
              <a:t>Building a dashboard with Plotly Dash</a:t>
            </a:r>
          </a:p>
          <a:p>
            <a:pPr>
              <a:lnSpc>
                <a:spcPct val="100000"/>
              </a:lnSpc>
              <a:spcBef>
                <a:spcPts val="1400"/>
              </a:spcBef>
            </a:pPr>
            <a:r>
              <a:rPr lang="en-US" sz="1800" dirty="0">
                <a:solidFill>
                  <a:schemeClr val="accent3">
                    <a:lumMod val="25000"/>
                  </a:schemeClr>
                </a:solidFill>
                <a:latin typeface="Abadi" panose="020B0604020104020204" pitchFamily="34" charset="0"/>
              </a:rPr>
              <a:t>Predictive Analysis(Classification)</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1800" dirty="0">
                <a:solidFill>
                  <a:schemeClr val="accent3">
                    <a:lumMod val="25000"/>
                  </a:schemeClr>
                </a:solidFill>
                <a:latin typeface="Abadi" panose="020B0604020104020204" pitchFamily="34" charset="0"/>
              </a:rPr>
              <a:t>EDA results</a:t>
            </a:r>
          </a:p>
          <a:p>
            <a:pPr>
              <a:lnSpc>
                <a:spcPct val="100000"/>
              </a:lnSpc>
              <a:spcBef>
                <a:spcPts val="1400"/>
              </a:spcBef>
            </a:pPr>
            <a:r>
              <a:rPr lang="en-US" sz="1800" dirty="0">
                <a:solidFill>
                  <a:schemeClr val="accent3">
                    <a:lumMod val="25000"/>
                  </a:schemeClr>
                </a:solidFill>
                <a:latin typeface="Abadi" panose="020B0604020104020204" pitchFamily="34" charset="0"/>
              </a:rPr>
              <a:t>Interactive analytics</a:t>
            </a:r>
          </a:p>
          <a:p>
            <a:pPr>
              <a:lnSpc>
                <a:spcPct val="100000"/>
              </a:lnSpc>
              <a:spcBef>
                <a:spcPts val="1400"/>
              </a:spcBef>
            </a:pPr>
            <a:r>
              <a:rPr lang="en-US" sz="1800" dirty="0">
                <a:solidFill>
                  <a:schemeClr val="accent3">
                    <a:lumMod val="25000"/>
                  </a:schemeClr>
                </a:solidFill>
                <a:latin typeface="Abadi" panose="020B0604020104020204" pitchFamily="34" charset="0"/>
              </a:rPr>
              <a:t>Predictive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7FE01839-0370-4BCB-A2D1-B6978509C0E5}"/>
              </a:ext>
            </a:extLst>
          </p:cNvPr>
          <p:cNvPicPr>
            <a:picLocks noGrp="1" noChangeAspect="1"/>
          </p:cNvPicPr>
          <p:nvPr>
            <p:ph idx="4294967295"/>
          </p:nvPr>
        </p:nvPicPr>
        <p:blipFill>
          <a:blip r:embed="rId3"/>
          <a:stretch>
            <a:fillRect/>
          </a:stretch>
        </p:blipFill>
        <p:spPr>
          <a:xfrm>
            <a:off x="1044330" y="2038985"/>
            <a:ext cx="9745589" cy="3762375"/>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D5B25E71-8A4C-4E5B-B511-A23C2854C6AA}"/>
              </a:ext>
            </a:extLst>
          </p:cNvPr>
          <p:cNvPicPr>
            <a:picLocks noGrp="1" noChangeAspect="1"/>
          </p:cNvPicPr>
          <p:nvPr>
            <p:ph idx="4294967295"/>
          </p:nvPr>
        </p:nvPicPr>
        <p:blipFill>
          <a:blip r:embed="rId3"/>
          <a:stretch>
            <a:fillRect/>
          </a:stretch>
        </p:blipFill>
        <p:spPr>
          <a:xfrm>
            <a:off x="770010" y="1422400"/>
            <a:ext cx="10375510" cy="4754563"/>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EE01DCAB-A3B2-4DC4-86A7-265B4087D18D}"/>
              </a:ext>
            </a:extLst>
          </p:cNvPr>
          <p:cNvPicPr>
            <a:picLocks noChangeAspect="1"/>
          </p:cNvPicPr>
          <p:nvPr/>
        </p:nvPicPr>
        <p:blipFill>
          <a:blip r:embed="rId3"/>
          <a:stretch>
            <a:fillRect/>
          </a:stretch>
        </p:blipFill>
        <p:spPr>
          <a:xfrm>
            <a:off x="1155732" y="2042446"/>
            <a:ext cx="10302240" cy="21025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5505A986-DCF3-4B91-A78B-E9DE1B02FA04}"/>
              </a:ext>
            </a:extLst>
          </p:cNvPr>
          <p:cNvPicPr>
            <a:picLocks noGrp="1" noChangeAspect="1"/>
          </p:cNvPicPr>
          <p:nvPr>
            <p:ph idx="4294967295"/>
          </p:nvPr>
        </p:nvPicPr>
        <p:blipFill>
          <a:blip r:embed="rId3"/>
          <a:stretch>
            <a:fillRect/>
          </a:stretch>
        </p:blipFill>
        <p:spPr>
          <a:xfrm>
            <a:off x="770010" y="1581785"/>
            <a:ext cx="11112301" cy="2726055"/>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2C4DC47D-FD20-4595-A962-F19E7897F272}"/>
              </a:ext>
            </a:extLst>
          </p:cNvPr>
          <p:cNvPicPr>
            <a:picLocks noGrp="1" noChangeAspect="1"/>
          </p:cNvPicPr>
          <p:nvPr>
            <p:ph idx="4294967295"/>
          </p:nvPr>
        </p:nvPicPr>
        <p:blipFill>
          <a:blip r:embed="rId3"/>
          <a:stretch>
            <a:fillRect/>
          </a:stretch>
        </p:blipFill>
        <p:spPr>
          <a:xfrm>
            <a:off x="1951500" y="1322889"/>
            <a:ext cx="7426179" cy="5104322"/>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marked on map</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7B11B120-62F6-49EC-B043-4158AF8C3DF0}"/>
              </a:ext>
            </a:extLst>
          </p:cNvPr>
          <p:cNvPicPr>
            <a:picLocks noGrp="1" noChangeAspect="1"/>
          </p:cNvPicPr>
          <p:nvPr>
            <p:ph idx="4294967295"/>
          </p:nvPr>
        </p:nvPicPr>
        <p:blipFill>
          <a:blip r:embed="rId3"/>
          <a:stretch>
            <a:fillRect/>
          </a:stretch>
        </p:blipFill>
        <p:spPr>
          <a:xfrm>
            <a:off x="2314331" y="1825625"/>
            <a:ext cx="6941430"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launched on the map</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C5AC3312-8278-4DBE-BA51-7812A95E9FCD}"/>
              </a:ext>
            </a:extLst>
          </p:cNvPr>
          <p:cNvPicPr>
            <a:picLocks noGrp="1" noChangeAspect="1"/>
          </p:cNvPicPr>
          <p:nvPr>
            <p:ph idx="4294967295"/>
          </p:nvPr>
        </p:nvPicPr>
        <p:blipFill>
          <a:blip r:embed="rId3"/>
          <a:stretch>
            <a:fillRect/>
          </a:stretch>
        </p:blipFill>
        <p:spPr>
          <a:xfrm>
            <a:off x="2305245" y="1690688"/>
            <a:ext cx="7581510"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sites to its proximities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356E61E5-12CE-4096-AFC2-1D68CDE79677}"/>
              </a:ext>
            </a:extLst>
          </p:cNvPr>
          <p:cNvPicPr>
            <a:picLocks noGrp="1" noChangeAspect="1"/>
          </p:cNvPicPr>
          <p:nvPr>
            <p:ph idx="4294967295"/>
          </p:nvPr>
        </p:nvPicPr>
        <p:blipFill>
          <a:blip r:embed="rId3"/>
          <a:stretch>
            <a:fillRect/>
          </a:stretch>
        </p:blipFill>
        <p:spPr>
          <a:xfrm>
            <a:off x="770011" y="1430563"/>
            <a:ext cx="2653910" cy="30797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7" name="Picture 6">
            <a:extLst>
              <a:ext uri="{FF2B5EF4-FFF2-40B4-BE49-F238E27FC236}">
                <a16:creationId xmlns:a16="http://schemas.microsoft.com/office/drawing/2014/main" id="{84ADB08A-6043-4491-ADC2-1EA88EA7D766}"/>
              </a:ext>
            </a:extLst>
          </p:cNvPr>
          <p:cNvPicPr>
            <a:picLocks noChangeAspect="1"/>
          </p:cNvPicPr>
          <p:nvPr/>
        </p:nvPicPr>
        <p:blipFill>
          <a:blip r:embed="rId4"/>
          <a:stretch>
            <a:fillRect/>
          </a:stretch>
        </p:blipFill>
        <p:spPr>
          <a:xfrm>
            <a:off x="770011" y="1916806"/>
            <a:ext cx="4401164" cy="3715268"/>
          </a:xfrm>
          <a:prstGeom prst="rect">
            <a:avLst/>
          </a:prstGeom>
        </p:spPr>
      </p:pic>
      <p:pic>
        <p:nvPicPr>
          <p:cNvPr id="10" name="Picture 9">
            <a:extLst>
              <a:ext uri="{FF2B5EF4-FFF2-40B4-BE49-F238E27FC236}">
                <a16:creationId xmlns:a16="http://schemas.microsoft.com/office/drawing/2014/main" id="{DCE24007-12CC-4A4D-ACFF-EDBD38B00C6B}"/>
              </a:ext>
            </a:extLst>
          </p:cNvPr>
          <p:cNvPicPr>
            <a:picLocks noChangeAspect="1"/>
          </p:cNvPicPr>
          <p:nvPr/>
        </p:nvPicPr>
        <p:blipFill>
          <a:blip r:embed="rId5"/>
          <a:stretch>
            <a:fillRect/>
          </a:stretch>
        </p:blipFill>
        <p:spPr>
          <a:xfrm>
            <a:off x="5171175" y="1916806"/>
            <a:ext cx="1676634" cy="1143160"/>
          </a:xfrm>
          <a:prstGeom prst="rect">
            <a:avLst/>
          </a:prstGeom>
        </p:spPr>
      </p:pic>
      <p:sp>
        <p:nvSpPr>
          <p:cNvPr id="11" name="TextBox 10">
            <a:extLst>
              <a:ext uri="{FF2B5EF4-FFF2-40B4-BE49-F238E27FC236}">
                <a16:creationId xmlns:a16="http://schemas.microsoft.com/office/drawing/2014/main" id="{D0DE9FDF-5E19-4455-964A-A1D06405F29E}"/>
              </a:ext>
            </a:extLst>
          </p:cNvPr>
          <p:cNvSpPr txBox="1"/>
          <p:nvPr/>
        </p:nvSpPr>
        <p:spPr>
          <a:xfrm>
            <a:off x="6553200" y="3647440"/>
            <a:ext cx="4145280" cy="646331"/>
          </a:xfrm>
          <a:prstGeom prst="rect">
            <a:avLst/>
          </a:prstGeom>
          <a:noFill/>
        </p:spPr>
        <p:txBody>
          <a:bodyPr wrap="square" rtlCol="0">
            <a:spAutoFit/>
          </a:bodyPr>
          <a:lstStyle/>
          <a:p>
            <a:r>
              <a:rPr lang="en-US" dirty="0"/>
              <a:t>We can see that KSC-39A had the most successful launches out of all the sites.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02979"/>
            <a:ext cx="10530113" cy="4522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1900" b="0" i="0" dirty="0">
                <a:solidFill>
                  <a:srgbClr val="333333"/>
                </a:solidFill>
                <a:effectLst/>
                <a:latin typeface="Abadi" panose="020B0604020104020204" pitchFamily="34" charset="0"/>
              </a:rPr>
              <a:t>SpaceX advertises Falcon 9 rocket launches on its website, with a cost of 62 million dollars; other providers cost upward of 165 million dollars each, much of the savings because SpaceX can reuse the first stage. Therefore if we can determine if the first stage will land, we can determine the cost of a launch. </a:t>
            </a:r>
            <a:endParaRPr lang="en-US" sz="19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1800" b="0" i="0" dirty="0">
                <a:solidFill>
                  <a:srgbClr val="333333"/>
                </a:solidFill>
                <a:effectLst/>
                <a:latin typeface="Abadi" panose="020B0604020104020204" pitchFamily="34" charset="0"/>
              </a:rPr>
              <a:t>The problem is to predict if the Falcon 9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66197948-35D8-404A-A228-064B366E7203}"/>
              </a:ext>
            </a:extLst>
          </p:cNvPr>
          <p:cNvPicPr>
            <a:picLocks noGrp="1" noChangeAspect="1"/>
          </p:cNvPicPr>
          <p:nvPr>
            <p:ph idx="4294967295"/>
          </p:nvPr>
        </p:nvPicPr>
        <p:blipFill>
          <a:blip r:embed="rId3"/>
          <a:stretch>
            <a:fillRect/>
          </a:stretch>
        </p:blipFill>
        <p:spPr>
          <a:xfrm>
            <a:off x="770011" y="2303145"/>
            <a:ext cx="3987307" cy="3193415"/>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Site</a:t>
            </a:r>
          </a:p>
        </p:txBody>
      </p:sp>
      <p:pic>
        <p:nvPicPr>
          <p:cNvPr id="7" name="Picture 6">
            <a:extLst>
              <a:ext uri="{FF2B5EF4-FFF2-40B4-BE49-F238E27FC236}">
                <a16:creationId xmlns:a16="http://schemas.microsoft.com/office/drawing/2014/main" id="{3BE12B0A-C09B-4B70-966A-4875A34F303C}"/>
              </a:ext>
            </a:extLst>
          </p:cNvPr>
          <p:cNvPicPr>
            <a:picLocks noChangeAspect="1"/>
          </p:cNvPicPr>
          <p:nvPr/>
        </p:nvPicPr>
        <p:blipFill>
          <a:blip r:embed="rId4"/>
          <a:stretch>
            <a:fillRect/>
          </a:stretch>
        </p:blipFill>
        <p:spPr>
          <a:xfrm>
            <a:off x="4757318" y="2303145"/>
            <a:ext cx="771633" cy="714475"/>
          </a:xfrm>
          <a:prstGeom prst="rect">
            <a:avLst/>
          </a:prstGeom>
        </p:spPr>
      </p:pic>
      <p:sp>
        <p:nvSpPr>
          <p:cNvPr id="9" name="TextBox 8">
            <a:extLst>
              <a:ext uri="{FF2B5EF4-FFF2-40B4-BE49-F238E27FC236}">
                <a16:creationId xmlns:a16="http://schemas.microsoft.com/office/drawing/2014/main" id="{CCEA42AA-04BA-4A54-A385-69DE2A3A9C21}"/>
              </a:ext>
            </a:extLst>
          </p:cNvPr>
          <p:cNvSpPr txBox="1"/>
          <p:nvPr/>
        </p:nvSpPr>
        <p:spPr>
          <a:xfrm>
            <a:off x="5528951" y="3647440"/>
            <a:ext cx="5342249" cy="646331"/>
          </a:xfrm>
          <a:prstGeom prst="rect">
            <a:avLst/>
          </a:prstGeom>
          <a:noFill/>
        </p:spPr>
        <p:txBody>
          <a:bodyPr wrap="square" rtlCol="0">
            <a:spAutoFit/>
          </a:bodyPr>
          <a:lstStyle/>
          <a:p>
            <a:r>
              <a:rPr lang="en-US" dirty="0"/>
              <a:t>KSC LC-39 achieved a 76.9% success rate while getting a failure rate of 23.1%.</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9A097581-1CAB-48AA-B903-F14089571324}"/>
              </a:ext>
            </a:extLst>
          </p:cNvPr>
          <p:cNvPicPr>
            <a:picLocks noGrp="1" noChangeAspect="1"/>
          </p:cNvPicPr>
          <p:nvPr>
            <p:ph idx="4294967295"/>
          </p:nvPr>
        </p:nvPicPr>
        <p:blipFill>
          <a:blip r:embed="rId3"/>
          <a:stretch>
            <a:fillRect/>
          </a:stretch>
        </p:blipFill>
        <p:spPr>
          <a:xfrm>
            <a:off x="688731" y="1276576"/>
            <a:ext cx="5407269" cy="2259205"/>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7" name="Picture 6">
            <a:extLst>
              <a:ext uri="{FF2B5EF4-FFF2-40B4-BE49-F238E27FC236}">
                <a16:creationId xmlns:a16="http://schemas.microsoft.com/office/drawing/2014/main" id="{A7A3847F-3C98-4FC8-8E17-87472584C1D8}"/>
              </a:ext>
            </a:extLst>
          </p:cNvPr>
          <p:cNvPicPr>
            <a:picLocks noChangeAspect="1"/>
          </p:cNvPicPr>
          <p:nvPr/>
        </p:nvPicPr>
        <p:blipFill>
          <a:blip r:embed="rId4"/>
          <a:stretch>
            <a:fillRect/>
          </a:stretch>
        </p:blipFill>
        <p:spPr>
          <a:xfrm>
            <a:off x="6177280" y="1297430"/>
            <a:ext cx="5244709" cy="2259205"/>
          </a:xfrm>
          <a:prstGeom prst="rect">
            <a:avLst/>
          </a:prstGeom>
        </p:spPr>
      </p:pic>
      <p:sp>
        <p:nvSpPr>
          <p:cNvPr id="8" name="TextBox 7">
            <a:extLst>
              <a:ext uri="{FF2B5EF4-FFF2-40B4-BE49-F238E27FC236}">
                <a16:creationId xmlns:a16="http://schemas.microsoft.com/office/drawing/2014/main" id="{D8EDC585-E044-49A4-B847-9B709C63448A}"/>
              </a:ext>
            </a:extLst>
          </p:cNvPr>
          <p:cNvSpPr txBox="1"/>
          <p:nvPr/>
        </p:nvSpPr>
        <p:spPr>
          <a:xfrm>
            <a:off x="1605280" y="4277360"/>
            <a:ext cx="8839200" cy="646331"/>
          </a:xfrm>
          <a:prstGeom prst="rect">
            <a:avLst/>
          </a:prstGeom>
          <a:noFill/>
        </p:spPr>
        <p:txBody>
          <a:bodyPr wrap="square" rtlCol="0">
            <a:spAutoFit/>
          </a:bodyPr>
          <a:lstStyle/>
          <a:p>
            <a:r>
              <a:rPr lang="en-US" dirty="0"/>
              <a:t>We can see the success rate for low-weighted payloads is higher than the success rate of heavy-weighted payloads.</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714772" y="2315801"/>
            <a:ext cx="2707217" cy="1016686"/>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3C354BCC-C29C-44B2-8AD3-C53E41C4DCCB}"/>
              </a:ext>
            </a:extLst>
          </p:cNvPr>
          <p:cNvPicPr>
            <a:picLocks noChangeAspect="1"/>
          </p:cNvPicPr>
          <p:nvPr/>
        </p:nvPicPr>
        <p:blipFill>
          <a:blip r:embed="rId3"/>
          <a:stretch>
            <a:fillRect/>
          </a:stretch>
        </p:blipFill>
        <p:spPr>
          <a:xfrm>
            <a:off x="770011" y="1317438"/>
            <a:ext cx="7805029" cy="481920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19404" y="3114040"/>
            <a:ext cx="4312195" cy="255475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shows the number of True Positives and True Negatives along with the False Positives and False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CC425E5-C84B-41F7-8690-D5A6F93EA38E}"/>
              </a:ext>
            </a:extLst>
          </p:cNvPr>
          <p:cNvPicPr>
            <a:picLocks noChangeAspect="1"/>
          </p:cNvPicPr>
          <p:nvPr/>
        </p:nvPicPr>
        <p:blipFill>
          <a:blip r:embed="rId3"/>
          <a:stretch>
            <a:fillRect/>
          </a:stretch>
        </p:blipFill>
        <p:spPr>
          <a:xfrm>
            <a:off x="816347" y="1396999"/>
            <a:ext cx="3044453" cy="2565707"/>
          </a:xfrm>
          <a:prstGeom prst="rect">
            <a:avLst/>
          </a:prstGeom>
        </p:spPr>
      </p:pic>
      <p:pic>
        <p:nvPicPr>
          <p:cNvPr id="7" name="Picture 6">
            <a:extLst>
              <a:ext uri="{FF2B5EF4-FFF2-40B4-BE49-F238E27FC236}">
                <a16:creationId xmlns:a16="http://schemas.microsoft.com/office/drawing/2014/main" id="{95D0FE08-C357-4A79-91B7-CFC31D119BA0}"/>
              </a:ext>
            </a:extLst>
          </p:cNvPr>
          <p:cNvPicPr>
            <a:picLocks noChangeAspect="1"/>
          </p:cNvPicPr>
          <p:nvPr/>
        </p:nvPicPr>
        <p:blipFill>
          <a:blip r:embed="rId4"/>
          <a:stretch>
            <a:fillRect/>
          </a:stretch>
        </p:blipFill>
        <p:spPr>
          <a:xfrm>
            <a:off x="4017876" y="1361436"/>
            <a:ext cx="3044453" cy="2596190"/>
          </a:xfrm>
          <a:prstGeom prst="rect">
            <a:avLst/>
          </a:prstGeom>
        </p:spPr>
      </p:pic>
      <p:pic>
        <p:nvPicPr>
          <p:cNvPr id="10" name="Picture 9">
            <a:extLst>
              <a:ext uri="{FF2B5EF4-FFF2-40B4-BE49-F238E27FC236}">
                <a16:creationId xmlns:a16="http://schemas.microsoft.com/office/drawing/2014/main" id="{82AD0906-4D7F-4B80-B724-FA05F789641C}"/>
              </a:ext>
            </a:extLst>
          </p:cNvPr>
          <p:cNvPicPr>
            <a:picLocks noChangeAspect="1"/>
          </p:cNvPicPr>
          <p:nvPr/>
        </p:nvPicPr>
        <p:blipFill>
          <a:blip r:embed="rId5"/>
          <a:stretch>
            <a:fillRect/>
          </a:stretch>
        </p:blipFill>
        <p:spPr>
          <a:xfrm>
            <a:off x="816347" y="4086555"/>
            <a:ext cx="3044453" cy="2554753"/>
          </a:xfrm>
          <a:prstGeom prst="rect">
            <a:avLst/>
          </a:prstGeom>
        </p:spPr>
      </p:pic>
      <p:pic>
        <p:nvPicPr>
          <p:cNvPr id="12" name="Picture 11">
            <a:extLst>
              <a:ext uri="{FF2B5EF4-FFF2-40B4-BE49-F238E27FC236}">
                <a16:creationId xmlns:a16="http://schemas.microsoft.com/office/drawing/2014/main" id="{9BBBC3AE-EC3F-42CB-9016-25AD76407884}"/>
              </a:ext>
            </a:extLst>
          </p:cNvPr>
          <p:cNvPicPr>
            <a:picLocks noChangeAspect="1"/>
          </p:cNvPicPr>
          <p:nvPr/>
        </p:nvPicPr>
        <p:blipFill>
          <a:blip r:embed="rId6"/>
          <a:stretch>
            <a:fillRect/>
          </a:stretch>
        </p:blipFill>
        <p:spPr>
          <a:xfrm>
            <a:off x="4017876" y="4086554"/>
            <a:ext cx="3085071" cy="255475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Autofit/>
          </a:bodyPr>
          <a:lstStyle/>
          <a:p>
            <a:pPr marL="0" indent="0">
              <a:lnSpc>
                <a:spcPct val="100000"/>
              </a:lnSpc>
              <a:spcBef>
                <a:spcPts val="100"/>
              </a:spcBef>
              <a:buNone/>
            </a:pPr>
            <a:r>
              <a:rPr lang="en-US" sz="1600" dirty="0">
                <a:solidFill>
                  <a:schemeClr val="accent3">
                    <a:lumMod val="25000"/>
                  </a:schemeClr>
                </a:solidFill>
                <a:latin typeface="Abadi" panose="020B0604020104020204" pitchFamily="34" charset="0"/>
              </a:rPr>
              <a:t>• The SVM, KNN, and Logistic Regression models are the best in terms of prediction accuracy for this dataset.</a:t>
            </a:r>
          </a:p>
          <a:p>
            <a:pPr marL="0" indent="0">
              <a:lnSpc>
                <a:spcPct val="100000"/>
              </a:lnSpc>
              <a:spcBef>
                <a:spcPts val="1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00"/>
              </a:spcBef>
              <a:buNone/>
            </a:pPr>
            <a:r>
              <a:rPr lang="en-US" sz="1600" dirty="0">
                <a:solidFill>
                  <a:schemeClr val="accent3">
                    <a:lumMod val="25000"/>
                  </a:schemeClr>
                </a:solidFill>
                <a:latin typeface="Abadi" panose="020B0604020104020204" pitchFamily="34" charset="0"/>
              </a:rPr>
              <a:t>• Low-weighted payloads perform better than heavier payloads.</a:t>
            </a:r>
          </a:p>
          <a:p>
            <a:pPr marL="0" indent="0">
              <a:lnSpc>
                <a:spcPct val="100000"/>
              </a:lnSpc>
              <a:spcBef>
                <a:spcPts val="1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00"/>
              </a:spcBef>
              <a:buNone/>
            </a:pPr>
            <a:r>
              <a:rPr lang="en-US" sz="1600" dirty="0">
                <a:solidFill>
                  <a:schemeClr val="accent3">
                    <a:lumMod val="25000"/>
                  </a:schemeClr>
                </a:solidFill>
                <a:latin typeface="Abadi" panose="020B0604020104020204" pitchFamily="34" charset="0"/>
              </a:rPr>
              <a:t>• The success rates for SpaceX launches are directly proportional time in years they will eventually perfect the launches.</a:t>
            </a:r>
          </a:p>
          <a:p>
            <a:pPr marL="0" indent="0">
              <a:lnSpc>
                <a:spcPct val="100000"/>
              </a:lnSpc>
              <a:spcBef>
                <a:spcPts val="100"/>
              </a:spcBef>
              <a:buNone/>
            </a:pPr>
            <a:endParaRPr lang="en-US" sz="1600" dirty="0">
              <a:solidFill>
                <a:schemeClr val="accent3">
                  <a:lumMod val="25000"/>
                </a:schemeClr>
              </a:solidFill>
              <a:latin typeface="Abadi" panose="020B0604020104020204" pitchFamily="34" charset="0"/>
            </a:endParaRPr>
          </a:p>
          <a:p>
            <a:pPr>
              <a:lnSpc>
                <a:spcPct val="100000"/>
              </a:lnSpc>
              <a:spcBef>
                <a:spcPts val="100"/>
              </a:spcBef>
            </a:pPr>
            <a:r>
              <a:rPr lang="en-US" sz="1600" dirty="0">
                <a:solidFill>
                  <a:schemeClr val="accent3">
                    <a:lumMod val="25000"/>
                  </a:schemeClr>
                </a:solidFill>
                <a:latin typeface="Abadi" panose="020B0604020104020204" pitchFamily="34" charset="0"/>
              </a:rPr>
              <a:t>KSC LC 39A had the most successful launches from all the sites.</a:t>
            </a:r>
          </a:p>
          <a:p>
            <a:pPr marL="0" indent="0">
              <a:lnSpc>
                <a:spcPct val="100000"/>
              </a:lnSpc>
              <a:spcBef>
                <a:spcPts val="1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00"/>
              </a:spcBef>
              <a:buNone/>
            </a:pPr>
            <a:r>
              <a:rPr lang="en-US" sz="1600" dirty="0">
                <a:solidFill>
                  <a:schemeClr val="accent3">
                    <a:lumMod val="25000"/>
                  </a:schemeClr>
                </a:solidFill>
                <a:latin typeface="Abadi" panose="020B0604020104020204" pitchFamily="34" charset="0"/>
              </a:rPr>
              <a:t>• Orbit GEO, HEO, SSO, and ES L1 has the best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IN" sz="1600" b="0" dirty="0">
                <a:solidFill>
                  <a:srgbClr val="CE9178"/>
                </a:solidFill>
                <a:effectLst/>
                <a:latin typeface="Consolas" panose="020B0609020204030204" pitchFamily="49" charset="0"/>
              </a:rPr>
              <a:t>https://api.spacexdata.com/v4/launches/past</a:t>
            </a:r>
            <a:endParaRPr lang="en-IN" sz="1600" b="0" dirty="0">
              <a:solidFill>
                <a:srgbClr val="DADADA"/>
              </a:solidFill>
              <a:effectLst/>
              <a:latin typeface="Consolas" panose="020B0609020204030204" pitchFamily="49" charset="0"/>
            </a:endParaRPr>
          </a:p>
          <a:p>
            <a:pPr>
              <a:lnSpc>
                <a:spcPct val="100000"/>
              </a:lnSpc>
              <a:spcBef>
                <a:spcPts val="1400"/>
              </a:spcBef>
            </a:pPr>
            <a:r>
              <a:rPr lang="en-IN" sz="1600" b="0" dirty="0">
                <a:solidFill>
                  <a:srgbClr val="CE9178"/>
                </a:solidFill>
                <a:effectLst/>
                <a:latin typeface="Consolas" panose="020B0609020204030204" pitchFamily="49" charset="0"/>
              </a:rPr>
              <a:t>https://cf-courses-data.s3.us.cloud-object-storage.appdomain.cloud/IBM-DS0321EN-SkillsNetwork/datasets/API_call_spacex_api.json</a:t>
            </a:r>
            <a:endParaRPr lang="en-IN" sz="1600" b="0" dirty="0">
              <a:solidFill>
                <a:srgbClr val="DADADA"/>
              </a:solidFill>
              <a:effectLst/>
              <a:latin typeface="Consolas" panose="020B0609020204030204" pitchFamily="49" charset="0"/>
            </a:endParaRPr>
          </a:p>
          <a:p>
            <a:pPr>
              <a:lnSpc>
                <a:spcPct val="100000"/>
              </a:lnSpc>
              <a:spcBef>
                <a:spcPts val="1400"/>
              </a:spcBef>
            </a:pPr>
            <a:r>
              <a:rPr lang="en-IN" sz="1600" b="0" dirty="0">
                <a:solidFill>
                  <a:srgbClr val="CE9178"/>
                </a:solidFill>
                <a:effectLst/>
                <a:latin typeface="Consolas" panose="020B0609020204030204" pitchFamily="49" charset="0"/>
              </a:rPr>
              <a:t>https://en.wikipedia.org/w/index.php?title=List_of_Falcon_9_and_Falcon_Heavy_launches&amp;oldid=1027686922</a:t>
            </a:r>
            <a:endParaRPr lang="en-IN" sz="1600" b="0" dirty="0">
              <a:solidFill>
                <a:srgbClr val="DADADA"/>
              </a:solidFill>
              <a:effectLst/>
              <a:latin typeface="Consolas" panose="020B0609020204030204" pitchFamily="49" charset="0"/>
            </a:endParaRPr>
          </a:p>
          <a:p>
            <a:pPr>
              <a:lnSpc>
                <a:spcPct val="100000"/>
              </a:lnSpc>
              <a:spcBef>
                <a:spcPts val="1400"/>
              </a:spcBef>
            </a:pPr>
            <a:r>
              <a:rPr lang="en-IN" sz="1600" b="0" dirty="0">
                <a:solidFill>
                  <a:srgbClr val="CE9178"/>
                </a:solidFill>
                <a:effectLst/>
                <a:latin typeface="Consolas" panose="020B0609020204030204" pitchFamily="49" charset="0"/>
              </a:rPr>
              <a:t>https://cf-courses-data.s3.us.cloud-object-storage.appdomain.cloud/IBM-DS0321EN-SkillsNetwork/datasets/dataset_part_1.csv</a:t>
            </a:r>
            <a:endParaRPr lang="en-IN" sz="1600" b="0" dirty="0">
              <a:solidFill>
                <a:srgbClr val="DADADA"/>
              </a:solidFill>
              <a:effectLst/>
              <a:latin typeface="Consolas" panose="020B0609020204030204" pitchFamily="49" charset="0"/>
            </a:endParaRPr>
          </a:p>
          <a:p>
            <a:pPr>
              <a:lnSpc>
                <a:spcPct val="100000"/>
              </a:lnSpc>
              <a:spcBef>
                <a:spcPts val="1400"/>
              </a:spcBef>
            </a:pPr>
            <a:r>
              <a:rPr lang="en-IN" sz="1600" b="0" dirty="0">
                <a:solidFill>
                  <a:srgbClr val="CE9178"/>
                </a:solidFill>
                <a:effectLst/>
                <a:latin typeface="Consolas" panose="020B0609020204030204" pitchFamily="49" charset="0"/>
              </a:rPr>
              <a:t>https://cf-courses-data.s3.us.cloud-object-storage.appdomain.cloud/IBM-DS0321EN-SkillsNetwork/datasets/dataset_part_2.csv</a:t>
            </a:r>
            <a:endParaRPr lang="en-IN" sz="1600" b="0" dirty="0">
              <a:solidFill>
                <a:srgbClr val="DADADA"/>
              </a:solidFill>
              <a:effectLst/>
              <a:latin typeface="Consolas" panose="020B0609020204030204" pitchFamily="49" charset="0"/>
            </a:endParaRPr>
          </a:p>
          <a:p>
            <a:pPr>
              <a:lnSpc>
                <a:spcPct val="100000"/>
              </a:lnSpc>
              <a:spcBef>
                <a:spcPts val="1400"/>
              </a:spcBef>
            </a:pPr>
            <a:r>
              <a:rPr lang="en-IN" sz="1600" b="0" dirty="0">
                <a:solidFill>
                  <a:srgbClr val="CE9178"/>
                </a:solidFill>
                <a:effectLst/>
                <a:latin typeface="Consolas" panose="020B0609020204030204" pitchFamily="49" charset="0"/>
              </a:rPr>
              <a:t>https://cf-courses-data.s3.us.cloud-object-storage.appdomain.cloud/IBM-DS0321EN-SkillsNetwork/labs/module_2/data/Spacex.csv</a:t>
            </a:r>
            <a:endParaRPr lang="en-IN" sz="1600" b="0" dirty="0">
              <a:solidFill>
                <a:srgbClr val="DADADA"/>
              </a:solidFill>
              <a:effectLst/>
              <a:latin typeface="Consolas" panose="020B0609020204030204" pitchFamily="49" charset="0"/>
            </a:endParaRPr>
          </a:p>
          <a:p>
            <a:pPr>
              <a:lnSpc>
                <a:spcPct val="100000"/>
              </a:lnSpc>
              <a:spcBef>
                <a:spcPts val="1400"/>
              </a:spcBef>
            </a:pPr>
            <a:r>
              <a:rPr lang="en-IN" sz="1600" b="0" dirty="0">
                <a:solidFill>
                  <a:srgbClr val="E8C9BB"/>
                </a:solidFill>
                <a:effectLst/>
                <a:latin typeface="Consolas" panose="020B0609020204030204" pitchFamily="49" charset="0"/>
              </a:rPr>
              <a:t>'</a:t>
            </a:r>
            <a:r>
              <a:rPr lang="en-IN" sz="1600" b="0" dirty="0">
                <a:solidFill>
                  <a:srgbClr val="CE9178"/>
                </a:solidFill>
                <a:effectLst/>
                <a:latin typeface="Consolas" panose="020B0609020204030204" pitchFamily="49" charset="0"/>
              </a:rPr>
              <a:t>https://cf-courses-data.s3.us.cloud-object-storage.appdomain.cloud/IBM-DS0321EN-SkillsNetwork/datasets/spacex_launch_geo.csv</a:t>
            </a:r>
            <a:endParaRPr lang="en-IN" sz="1600" b="0" dirty="0">
              <a:solidFill>
                <a:srgbClr val="DADADA"/>
              </a:solidFill>
              <a:effectLst/>
              <a:latin typeface="Consolas" panose="020B0609020204030204" pitchFamily="49"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71752"/>
            <a:ext cx="10515600" cy="552093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p>
          <a:p>
            <a:pPr lvl="1">
              <a:lnSpc>
                <a:spcPct val="120000"/>
              </a:lnSpc>
              <a:spcBef>
                <a:spcPts val="1400"/>
              </a:spcBef>
            </a:pPr>
            <a:r>
              <a:rPr lang="en-US" sz="7600" dirty="0">
                <a:solidFill>
                  <a:schemeClr val="bg2">
                    <a:lumMod val="50000"/>
                  </a:schemeClr>
                </a:solidFill>
                <a:latin typeface="Abadi"/>
              </a:rPr>
              <a:t>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data field for Machine Learning and data cleaning of null and irrelevant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LR, KNN, SVM, and DT models have been built and evaluated for the best classifier</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0749"/>
            <a:ext cx="10687961" cy="5116462"/>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dataset was collected: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SpaceX launch data that is gathered from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SpaceX REST API.</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This API will give us data about launches, including information about the rocket used, payload delivered, launch specifications, landing specifications, and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 The SpaceX REST API endpoints, or URL, starts with api.spacexdata.com/v4/.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Another popular data source for obtaining Falcon 9 Launch data is web scraping Wikipedia using Beautiful Soup.</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EFB53820-1FF7-4732-B85A-5F77428B4DCD}"/>
              </a:ext>
            </a:extLst>
          </p:cNvPr>
          <p:cNvPicPr>
            <a:picLocks noChangeAspect="1"/>
          </p:cNvPicPr>
          <p:nvPr/>
        </p:nvPicPr>
        <p:blipFill>
          <a:blip r:embed="rId4"/>
          <a:stretch>
            <a:fillRect/>
          </a:stretch>
        </p:blipFill>
        <p:spPr>
          <a:xfrm>
            <a:off x="6096000" y="1310749"/>
            <a:ext cx="5500228" cy="2373522"/>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a:t>
            </a: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a:p>
            <a:pPr marL="0" indent="0">
              <a:buNone/>
            </a:pPr>
            <a:endParaRPr lang="en-US" dirty="0"/>
          </a:p>
          <a:p>
            <a:pPr marL="0" indent="0">
              <a:buNone/>
            </a:pPr>
            <a:endParaRPr lang="en-US" dirty="0"/>
          </a:p>
          <a:p>
            <a:pPr marL="0" indent="0">
              <a:buNone/>
            </a:pPr>
            <a:r>
              <a:rPr lang="en-IN" dirty="0">
                <a:hlinkClick r:id="rId4"/>
              </a:rPr>
              <a:t>aa_repo/Data Collection API.ipynb at master · aryanaarav/aa_repo · GitHub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1231771C-671D-4219-8D31-A75C4E70A230}"/>
              </a:ext>
            </a:extLst>
          </p:cNvPr>
          <p:cNvPicPr>
            <a:picLocks noChangeAspect="1"/>
          </p:cNvPicPr>
          <p:nvPr/>
        </p:nvPicPr>
        <p:blipFill>
          <a:blip r:embed="rId5"/>
          <a:stretch>
            <a:fillRect/>
          </a:stretch>
        </p:blipFill>
        <p:spPr>
          <a:xfrm>
            <a:off x="5910262" y="1792288"/>
            <a:ext cx="5461000" cy="421563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Web Scraping from Wikipedia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IN" sz="1600" dirty="0">
                <a:hlinkClick r:id="rId3"/>
              </a:rPr>
              <a:t>aa_repo/Web Scraping Data.ipynb at master · aryanaarav/aa_repo · GitHub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2FFE6696-A2A0-4050-B8B1-788405B7810E}"/>
              </a:ext>
            </a:extLst>
          </p:cNvPr>
          <p:cNvPicPr>
            <a:picLocks noChangeAspect="1"/>
          </p:cNvPicPr>
          <p:nvPr/>
        </p:nvPicPr>
        <p:blipFill>
          <a:blip r:embed="rId4"/>
          <a:stretch>
            <a:fillRect/>
          </a:stretch>
        </p:blipFill>
        <p:spPr>
          <a:xfrm>
            <a:off x="5910262" y="1792288"/>
            <a:ext cx="546100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982</TotalTime>
  <Words>1435</Words>
  <Application>Microsoft Office PowerPoint</Application>
  <PresentationFormat>Widescreen</PresentationFormat>
  <Paragraphs>268</Paragraphs>
  <Slides>47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ARYAN AARAV</dc:creator>
  <cp:lastModifiedBy>ARYAN AARAV</cp:lastModifiedBy>
  <cp:revision>204</cp:revision>
  <dcterms:created xsi:type="dcterms:W3CDTF">2021-04-29T18:58:34Z</dcterms:created>
  <dcterms:modified xsi:type="dcterms:W3CDTF">2023-06-03T10:01:30Z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